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77" r:id="rId14"/>
    <p:sldId id="272" r:id="rId15"/>
    <p:sldId id="271" r:id="rId16"/>
    <p:sldId id="269" r:id="rId17"/>
    <p:sldId id="270" r:id="rId18"/>
    <p:sldId id="273" r:id="rId19"/>
    <p:sldId id="274" r:id="rId20"/>
    <p:sldId id="275" r:id="rId21"/>
    <p:sldId id="27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1290"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E34A7-CBFF-48B8-8FE8-5AFB2D41F7EF}" type="datetimeFigureOut">
              <a:rPr lang="en-US" smtClean="0"/>
              <a:t>11/15/2022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9E480-71A3-408E-94B4-88A16557B5B0}" type="slidenum">
              <a:rPr lang="en-US" smtClean="0"/>
              <a:t>‹#›</a:t>
            </a:fld>
            <a:endParaRPr lang="en-US"/>
          </a:p>
        </p:txBody>
      </p:sp>
    </p:spTree>
    <p:extLst>
      <p:ext uri="{BB962C8B-B14F-4D97-AF65-F5344CB8AC3E}">
        <p14:creationId xmlns:p14="http://schemas.microsoft.com/office/powerpoint/2010/main" val="250173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2538D3-FA84-482C-A434-E966CE047D6A}" type="datetime1">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43247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55D289-5FC4-4808-BF9A-956C4BBDD4DD}" type="datetime1">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867960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685CD6-7F00-45CB-B09B-53D39B20E3B7}" type="datetime1">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2916334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7541E4-DFEC-46CB-9512-16E73EC45C66}" type="datetime1">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1531904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665981-BD60-4BB1-9D5C-29B3A7509783}" type="datetime1">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320074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E78623-41FC-4F5F-B647-EFB67A740CC6}" type="datetime1">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2887246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FF4F2-5A8C-4988-B3FF-64089D8AC0D7}" type="datetime1">
              <a:rPr lang="en-US" smtClean="0"/>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397109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05E63F-8A28-45C4-A4A2-4FB527C2E452}" type="datetime1">
              <a:rPr lang="en-US" smtClean="0"/>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1295101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0C7FA-DCBD-4C6D-8364-94DA6A315CEE}" type="datetime1">
              <a:rPr lang="en-US" smtClean="0"/>
              <a:t>11/15/2022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1477314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DD9FE8-507B-4D0F-9F25-F940FB699C9D}" type="datetime1">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288072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12ECAF-F54D-448C-92B8-BC7B44100F25}" type="datetime1">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639B4-ED9C-4350-90D0-60ECFFF8AF3B}" type="slidenum">
              <a:rPr lang="en-US" smtClean="0"/>
              <a:t>‹#›</a:t>
            </a:fld>
            <a:endParaRPr lang="en-US"/>
          </a:p>
        </p:txBody>
      </p:sp>
    </p:spTree>
    <p:extLst>
      <p:ext uri="{BB962C8B-B14F-4D97-AF65-F5344CB8AC3E}">
        <p14:creationId xmlns:p14="http://schemas.microsoft.com/office/powerpoint/2010/main" val="1710228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84049-A940-45E3-96A7-156A1F595205}" type="datetime1">
              <a:rPr lang="en-US" smtClean="0"/>
              <a:t>11/15/2022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9639B4-ED9C-4350-90D0-60ECFFF8AF3B}" type="slidenum">
              <a:rPr lang="en-US" smtClean="0"/>
              <a:t>‹#›</a:t>
            </a:fld>
            <a:endParaRPr lang="en-US"/>
          </a:p>
        </p:txBody>
      </p:sp>
    </p:spTree>
    <p:extLst>
      <p:ext uri="{BB962C8B-B14F-4D97-AF65-F5344CB8AC3E}">
        <p14:creationId xmlns:p14="http://schemas.microsoft.com/office/powerpoint/2010/main" val="4042511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jason.kabi@dkut.ac.ke"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43BB-A112-B4D7-B663-54CE55284A48}"/>
              </a:ext>
            </a:extLst>
          </p:cNvPr>
          <p:cNvSpPr>
            <a:spLocks noGrp="1"/>
          </p:cNvSpPr>
          <p:nvPr>
            <p:ph type="ctrTitle"/>
          </p:nvPr>
        </p:nvSpPr>
        <p:spPr>
          <a:xfrm>
            <a:off x="685800" y="645845"/>
            <a:ext cx="7772400" cy="1655762"/>
          </a:xfrm>
        </p:spPr>
        <p:txBody>
          <a:bodyPr/>
          <a:lstStyle/>
          <a:p>
            <a:r>
              <a:rPr lang="en-US" b="1" dirty="0">
                <a:solidFill>
                  <a:schemeClr val="accent6"/>
                </a:solidFill>
                <a:latin typeface="Palatino Linotype" panose="02040502050505030304" pitchFamily="18" charset="0"/>
              </a:rPr>
              <a:t>DSAIL Camera Trap</a:t>
            </a:r>
          </a:p>
        </p:txBody>
      </p:sp>
      <p:sp>
        <p:nvSpPr>
          <p:cNvPr id="3" name="Subtitle 2">
            <a:extLst>
              <a:ext uri="{FF2B5EF4-FFF2-40B4-BE49-F238E27FC236}">
                <a16:creationId xmlns:a16="http://schemas.microsoft.com/office/drawing/2014/main" id="{4A2FD01E-0478-6EE2-2E91-7F88E5E569DD}"/>
              </a:ext>
            </a:extLst>
          </p:cNvPr>
          <p:cNvSpPr>
            <a:spLocks noGrp="1"/>
          </p:cNvSpPr>
          <p:nvPr>
            <p:ph type="subTitle" idx="1"/>
          </p:nvPr>
        </p:nvSpPr>
        <p:spPr>
          <a:xfrm>
            <a:off x="1143000" y="3307259"/>
            <a:ext cx="6858000" cy="725967"/>
          </a:xfrm>
        </p:spPr>
        <p:txBody>
          <a:bodyPr>
            <a:normAutofit/>
          </a:bodyPr>
          <a:lstStyle/>
          <a:p>
            <a:r>
              <a:rPr lang="en-US" sz="3200" dirty="0">
                <a:latin typeface="Palatino Linotype" panose="02040502050505030304" pitchFamily="18" charset="0"/>
              </a:rPr>
              <a:t>Realization and Deployment</a:t>
            </a:r>
          </a:p>
        </p:txBody>
      </p:sp>
      <p:sp>
        <p:nvSpPr>
          <p:cNvPr id="4" name="Subtitle 2">
            <a:extLst>
              <a:ext uri="{FF2B5EF4-FFF2-40B4-BE49-F238E27FC236}">
                <a16:creationId xmlns:a16="http://schemas.microsoft.com/office/drawing/2014/main" id="{751771A3-DDBF-AA33-A509-557ED803D1C2}"/>
              </a:ext>
            </a:extLst>
          </p:cNvPr>
          <p:cNvSpPr txBox="1">
            <a:spLocks/>
          </p:cNvSpPr>
          <p:nvPr/>
        </p:nvSpPr>
        <p:spPr>
          <a:xfrm>
            <a:off x="1143000" y="4816699"/>
            <a:ext cx="6858000" cy="96591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Palatino Linotype" panose="02040502050505030304" pitchFamily="18" charset="0"/>
              </a:rPr>
              <a:t>Jason KABI</a:t>
            </a:r>
          </a:p>
          <a:p>
            <a:r>
              <a:rPr lang="en-US" sz="2100" dirty="0">
                <a:latin typeface="Palatino Linotype" panose="02040502050505030304" pitchFamily="18" charset="0"/>
              </a:rPr>
              <a:t>Centre for Data Science and Artificial Intelligence (DSAIL) </a:t>
            </a:r>
          </a:p>
          <a:p>
            <a:r>
              <a:rPr lang="en-US" sz="2100" dirty="0">
                <a:latin typeface="Palatino Linotype" panose="02040502050505030304" pitchFamily="18" charset="0"/>
              </a:rPr>
              <a:t>Dedan Kimathi University of Technology </a:t>
            </a:r>
          </a:p>
        </p:txBody>
      </p:sp>
      <p:pic>
        <p:nvPicPr>
          <p:cNvPr id="5" name="Picture 4">
            <a:extLst>
              <a:ext uri="{FF2B5EF4-FFF2-40B4-BE49-F238E27FC236}">
                <a16:creationId xmlns:a16="http://schemas.microsoft.com/office/drawing/2014/main" id="{4F4C7C86-7580-6BFA-2D99-2CFDE6EB9B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6411" y="6212155"/>
            <a:ext cx="1957589" cy="645845"/>
          </a:xfrm>
          <a:prstGeom prst="rect">
            <a:avLst/>
          </a:prstGeom>
        </p:spPr>
      </p:pic>
      <p:sp>
        <p:nvSpPr>
          <p:cNvPr id="6" name="Slide Number Placeholder 5">
            <a:extLst>
              <a:ext uri="{FF2B5EF4-FFF2-40B4-BE49-F238E27FC236}">
                <a16:creationId xmlns:a16="http://schemas.microsoft.com/office/drawing/2014/main" id="{962689ED-C731-0476-216E-B6E783CF88E5}"/>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1</a:t>
            </a:fld>
            <a:endParaRPr lang="en-US" sz="3600" b="1" dirty="0">
              <a:solidFill>
                <a:schemeClr val="tx1"/>
              </a:solidFill>
            </a:endParaRPr>
          </a:p>
        </p:txBody>
      </p:sp>
    </p:spTree>
    <p:extLst>
      <p:ext uri="{BB962C8B-B14F-4D97-AF65-F5344CB8AC3E}">
        <p14:creationId xmlns:p14="http://schemas.microsoft.com/office/powerpoint/2010/main" val="5825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E748-DABF-B799-2A5D-EA187D1176DB}"/>
              </a:ext>
            </a:extLst>
          </p:cNvPr>
          <p:cNvSpPr>
            <a:spLocks noGrp="1"/>
          </p:cNvSpPr>
          <p:nvPr>
            <p:ph type="title"/>
          </p:nvPr>
        </p:nvSpPr>
        <p:spPr>
          <a:xfrm>
            <a:off x="628650" y="180305"/>
            <a:ext cx="7886700" cy="643944"/>
          </a:xfrm>
        </p:spPr>
        <p:txBody>
          <a:bodyPr>
            <a:normAutofit/>
          </a:bodyPr>
          <a:lstStyle/>
          <a:p>
            <a:r>
              <a:rPr lang="en-US" sz="2000" b="1" dirty="0">
                <a:latin typeface="Palatino Linotype" panose="02040502050505030304" pitchFamily="18" charset="0"/>
              </a:rPr>
              <a:t>Other shots.. Bush buck</a:t>
            </a:r>
          </a:p>
        </p:txBody>
      </p:sp>
      <p:pic>
        <p:nvPicPr>
          <p:cNvPr id="5" name="Content Placeholder 4">
            <a:extLst>
              <a:ext uri="{FF2B5EF4-FFF2-40B4-BE49-F238E27FC236}">
                <a16:creationId xmlns:a16="http://schemas.microsoft.com/office/drawing/2014/main" id="{CCA9B319-C702-A274-1896-994C2C0E1A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67" y="824249"/>
            <a:ext cx="8860665" cy="5588457"/>
          </a:xfrm>
        </p:spPr>
      </p:pic>
      <p:sp>
        <p:nvSpPr>
          <p:cNvPr id="3" name="Slide Number Placeholder 2">
            <a:extLst>
              <a:ext uri="{FF2B5EF4-FFF2-40B4-BE49-F238E27FC236}">
                <a16:creationId xmlns:a16="http://schemas.microsoft.com/office/drawing/2014/main" id="{BD767C4F-19CF-CBA6-1045-7CF446A8B7F5}"/>
              </a:ext>
            </a:extLst>
          </p:cNvPr>
          <p:cNvSpPr>
            <a:spLocks noGrp="1"/>
          </p:cNvSpPr>
          <p:nvPr>
            <p:ph type="sldNum" sz="quarter" idx="12"/>
          </p:nvPr>
        </p:nvSpPr>
        <p:spPr>
          <a:xfrm>
            <a:off x="7086600" y="5133"/>
            <a:ext cx="2057400" cy="365125"/>
          </a:xfrm>
        </p:spPr>
        <p:txBody>
          <a:bodyPr/>
          <a:lstStyle/>
          <a:p>
            <a:fld id="{F29639B4-ED9C-4350-90D0-60ECFFF8AF3B}" type="slidenum">
              <a:rPr lang="en-US" sz="3600" b="1" smtClean="0">
                <a:solidFill>
                  <a:schemeClr val="tx1"/>
                </a:solidFill>
              </a:rPr>
              <a:t>10</a:t>
            </a:fld>
            <a:endParaRPr lang="en-US" sz="3600" b="1" dirty="0">
              <a:solidFill>
                <a:schemeClr val="tx1"/>
              </a:solidFill>
            </a:endParaRPr>
          </a:p>
        </p:txBody>
      </p:sp>
    </p:spTree>
    <p:extLst>
      <p:ext uri="{BB962C8B-B14F-4D97-AF65-F5344CB8AC3E}">
        <p14:creationId xmlns:p14="http://schemas.microsoft.com/office/powerpoint/2010/main" val="2833465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8FE7-E857-F374-6939-8F979B8477D4}"/>
              </a:ext>
            </a:extLst>
          </p:cNvPr>
          <p:cNvSpPr>
            <a:spLocks noGrp="1"/>
          </p:cNvSpPr>
          <p:nvPr>
            <p:ph type="title"/>
          </p:nvPr>
        </p:nvSpPr>
        <p:spPr>
          <a:xfrm>
            <a:off x="628650" y="115911"/>
            <a:ext cx="7886700" cy="412124"/>
          </a:xfrm>
        </p:spPr>
        <p:txBody>
          <a:bodyPr>
            <a:normAutofit/>
          </a:bodyPr>
          <a:lstStyle/>
          <a:p>
            <a:r>
              <a:rPr lang="en-US" sz="2000" b="1" dirty="0">
                <a:latin typeface="Palatino Linotype" panose="02040502050505030304" pitchFamily="18" charset="0"/>
              </a:rPr>
              <a:t>Other shots.. Tortoise</a:t>
            </a:r>
            <a:endParaRPr lang="en-US" sz="2000" dirty="0"/>
          </a:p>
        </p:txBody>
      </p:sp>
      <p:pic>
        <p:nvPicPr>
          <p:cNvPr id="5" name="Content Placeholder 4">
            <a:extLst>
              <a:ext uri="{FF2B5EF4-FFF2-40B4-BE49-F238E27FC236}">
                <a16:creationId xmlns:a16="http://schemas.microsoft.com/office/drawing/2014/main" id="{0702F80F-0462-A952-2548-433CFDFFE3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901005"/>
            <a:ext cx="7886700" cy="5055989"/>
          </a:xfrm>
        </p:spPr>
      </p:pic>
      <p:sp>
        <p:nvSpPr>
          <p:cNvPr id="3" name="Slide Number Placeholder 2">
            <a:extLst>
              <a:ext uri="{FF2B5EF4-FFF2-40B4-BE49-F238E27FC236}">
                <a16:creationId xmlns:a16="http://schemas.microsoft.com/office/drawing/2014/main" id="{0E226D8A-AD24-62C2-D5E4-413D4C66F0E5}"/>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11</a:t>
            </a:fld>
            <a:endParaRPr lang="en-US" sz="3600" b="1" dirty="0">
              <a:solidFill>
                <a:schemeClr val="tx1"/>
              </a:solidFill>
            </a:endParaRPr>
          </a:p>
        </p:txBody>
      </p:sp>
    </p:spTree>
    <p:extLst>
      <p:ext uri="{BB962C8B-B14F-4D97-AF65-F5344CB8AC3E}">
        <p14:creationId xmlns:p14="http://schemas.microsoft.com/office/powerpoint/2010/main" val="334289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CA0CA-67EF-8ACF-0670-A35B5378C9EF}"/>
              </a:ext>
            </a:extLst>
          </p:cNvPr>
          <p:cNvSpPr>
            <a:spLocks noGrp="1"/>
          </p:cNvSpPr>
          <p:nvPr>
            <p:ph type="title"/>
          </p:nvPr>
        </p:nvSpPr>
        <p:spPr>
          <a:xfrm>
            <a:off x="628650" y="0"/>
            <a:ext cx="7886700" cy="489397"/>
          </a:xfrm>
        </p:spPr>
        <p:txBody>
          <a:bodyPr>
            <a:normAutofit/>
          </a:bodyPr>
          <a:lstStyle/>
          <a:p>
            <a:r>
              <a:rPr lang="en-US" sz="2000" b="1" dirty="0">
                <a:latin typeface="Palatino Linotype" panose="02040502050505030304" pitchFamily="18" charset="0"/>
              </a:rPr>
              <a:t>Other shots… Warthog</a:t>
            </a:r>
            <a:endParaRPr lang="en-US" sz="2000" dirty="0"/>
          </a:p>
        </p:txBody>
      </p:sp>
      <p:pic>
        <p:nvPicPr>
          <p:cNvPr id="13" name="Content Placeholder 12">
            <a:extLst>
              <a:ext uri="{FF2B5EF4-FFF2-40B4-BE49-F238E27FC236}">
                <a16:creationId xmlns:a16="http://schemas.microsoft.com/office/drawing/2014/main" id="{CA3D5A74-7038-ED0B-CCD5-EC9514A8D3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411" y="932946"/>
            <a:ext cx="8487177" cy="4992107"/>
          </a:xfrm>
        </p:spPr>
      </p:pic>
      <p:sp>
        <p:nvSpPr>
          <p:cNvPr id="3" name="Slide Number Placeholder 2">
            <a:extLst>
              <a:ext uri="{FF2B5EF4-FFF2-40B4-BE49-F238E27FC236}">
                <a16:creationId xmlns:a16="http://schemas.microsoft.com/office/drawing/2014/main" id="{87C65D7D-9ACB-0072-C875-70B88814DCAD}"/>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12</a:t>
            </a:fld>
            <a:endParaRPr lang="en-US" sz="3600" b="1" dirty="0">
              <a:solidFill>
                <a:schemeClr val="tx1"/>
              </a:solidFill>
            </a:endParaRPr>
          </a:p>
        </p:txBody>
      </p:sp>
    </p:spTree>
    <p:extLst>
      <p:ext uri="{BB962C8B-B14F-4D97-AF65-F5344CB8AC3E}">
        <p14:creationId xmlns:p14="http://schemas.microsoft.com/office/powerpoint/2010/main" val="941652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AC2AD-F5C2-8511-899E-56C762D774B2}"/>
              </a:ext>
            </a:extLst>
          </p:cNvPr>
          <p:cNvSpPr>
            <a:spLocks noGrp="1"/>
          </p:cNvSpPr>
          <p:nvPr>
            <p:ph type="title"/>
          </p:nvPr>
        </p:nvSpPr>
        <p:spPr>
          <a:xfrm>
            <a:off x="628650" y="169683"/>
            <a:ext cx="7886700" cy="365125"/>
          </a:xfrm>
        </p:spPr>
        <p:txBody>
          <a:bodyPr>
            <a:normAutofit fontScale="90000"/>
          </a:bodyPr>
          <a:lstStyle/>
          <a:p>
            <a:r>
              <a:rPr lang="en-US" sz="2000" b="1" dirty="0">
                <a:latin typeface="Palatino Linotype" panose="02040502050505030304" pitchFamily="18" charset="0"/>
              </a:rPr>
              <a:t>Other shots… Impala</a:t>
            </a:r>
            <a:endParaRPr lang="en-US" sz="2000" dirty="0"/>
          </a:p>
        </p:txBody>
      </p:sp>
      <p:pic>
        <p:nvPicPr>
          <p:cNvPr id="6" name="Content Placeholder 5">
            <a:extLst>
              <a:ext uri="{FF2B5EF4-FFF2-40B4-BE49-F238E27FC236}">
                <a16:creationId xmlns:a16="http://schemas.microsoft.com/office/drawing/2014/main" id="{CC14AFA5-36EE-1C03-649A-3B716EBD9D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546" y="965915"/>
            <a:ext cx="8834907" cy="5593614"/>
          </a:xfrm>
        </p:spPr>
      </p:pic>
      <p:sp>
        <p:nvSpPr>
          <p:cNvPr id="4" name="Slide Number Placeholder 3">
            <a:extLst>
              <a:ext uri="{FF2B5EF4-FFF2-40B4-BE49-F238E27FC236}">
                <a16:creationId xmlns:a16="http://schemas.microsoft.com/office/drawing/2014/main" id="{EFDA9922-C78F-8DB9-01DD-748091657959}"/>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13</a:t>
            </a:fld>
            <a:endParaRPr lang="en-US" sz="3600" b="1" dirty="0">
              <a:solidFill>
                <a:schemeClr val="tx1"/>
              </a:solidFill>
            </a:endParaRPr>
          </a:p>
        </p:txBody>
      </p:sp>
    </p:spTree>
    <p:extLst>
      <p:ext uri="{BB962C8B-B14F-4D97-AF65-F5344CB8AC3E}">
        <p14:creationId xmlns:p14="http://schemas.microsoft.com/office/powerpoint/2010/main" val="145260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573E-84A8-3E88-86B1-2304A60BFDC7}"/>
              </a:ext>
            </a:extLst>
          </p:cNvPr>
          <p:cNvSpPr>
            <a:spLocks noGrp="1"/>
          </p:cNvSpPr>
          <p:nvPr>
            <p:ph type="title"/>
          </p:nvPr>
        </p:nvSpPr>
        <p:spPr>
          <a:xfrm>
            <a:off x="628650" y="210580"/>
            <a:ext cx="7886700" cy="470458"/>
          </a:xfrm>
        </p:spPr>
        <p:txBody>
          <a:bodyPr>
            <a:normAutofit/>
          </a:bodyPr>
          <a:lstStyle/>
          <a:p>
            <a:r>
              <a:rPr lang="en-US" sz="2000" b="1" dirty="0">
                <a:latin typeface="Palatino Linotype" panose="02040502050505030304" pitchFamily="18" charset="0"/>
              </a:rPr>
              <a:t>Camera Trap Operation Window</a:t>
            </a:r>
          </a:p>
        </p:txBody>
      </p:sp>
      <p:sp>
        <p:nvSpPr>
          <p:cNvPr id="7" name="Content Placeholder 6">
            <a:extLst>
              <a:ext uri="{FF2B5EF4-FFF2-40B4-BE49-F238E27FC236}">
                <a16:creationId xmlns:a16="http://schemas.microsoft.com/office/drawing/2014/main" id="{A284452B-A3E6-0D52-3F6B-786DC20EF714}"/>
              </a:ext>
            </a:extLst>
          </p:cNvPr>
          <p:cNvSpPr>
            <a:spLocks noGrp="1"/>
          </p:cNvSpPr>
          <p:nvPr>
            <p:ph idx="1"/>
          </p:nvPr>
        </p:nvSpPr>
        <p:spPr>
          <a:xfrm>
            <a:off x="0" y="914400"/>
            <a:ext cx="9144000" cy="5943600"/>
          </a:xfrm>
        </p:spPr>
        <p:txBody>
          <a:bodyPr/>
          <a:lstStyle/>
          <a:p>
            <a:pPr algn="just"/>
            <a:r>
              <a:rPr lang="en-US" sz="2000" dirty="0">
                <a:latin typeface="Palatino Linotype" panose="02040502050505030304" pitchFamily="18" charset="0"/>
              </a:rPr>
              <a:t>We noted that most of the image containing animals were being captured in the morning hours and in the evening hours, hence we decided to come up with the operation routine shown below.  </a:t>
            </a:r>
          </a:p>
          <a:p>
            <a:pPr marL="0" indent="0" algn="ctr">
              <a:buNone/>
            </a:pPr>
            <a:r>
              <a:rPr lang="en-US" sz="2000" b="1" dirty="0">
                <a:latin typeface="Palatino Linotype" panose="02040502050505030304" pitchFamily="18" charset="0"/>
              </a:rPr>
              <a:t>Operation window </a:t>
            </a:r>
          </a:p>
          <a:p>
            <a:pPr algn="just"/>
            <a:endParaRPr lang="en-US" sz="2000" dirty="0">
              <a:latin typeface="Palatino Linotype" panose="0204050205050503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DE439111-3A8F-35F9-F41E-FB9A40241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52" y="2592720"/>
            <a:ext cx="8963696" cy="3887725"/>
          </a:xfrm>
          <a:prstGeom prst="rect">
            <a:avLst/>
          </a:prstGeom>
        </p:spPr>
      </p:pic>
      <p:sp>
        <p:nvSpPr>
          <p:cNvPr id="5" name="Slide Number Placeholder 4">
            <a:extLst>
              <a:ext uri="{FF2B5EF4-FFF2-40B4-BE49-F238E27FC236}">
                <a16:creationId xmlns:a16="http://schemas.microsoft.com/office/drawing/2014/main" id="{2366A497-A1B4-DBC9-B9D2-5BA2A96E93BC}"/>
              </a:ext>
            </a:extLst>
          </p:cNvPr>
          <p:cNvSpPr>
            <a:spLocks noGrp="1"/>
          </p:cNvSpPr>
          <p:nvPr>
            <p:ph type="sldNum" sz="quarter" idx="12"/>
          </p:nvPr>
        </p:nvSpPr>
        <p:spPr>
          <a:xfrm>
            <a:off x="7086600" y="12430"/>
            <a:ext cx="2057400" cy="365125"/>
          </a:xfrm>
        </p:spPr>
        <p:txBody>
          <a:bodyPr/>
          <a:lstStyle/>
          <a:p>
            <a:fld id="{F29639B4-ED9C-4350-90D0-60ECFFF8AF3B}" type="slidenum">
              <a:rPr lang="en-US" sz="3600" b="1" smtClean="0">
                <a:solidFill>
                  <a:schemeClr val="tx1"/>
                </a:solidFill>
              </a:rPr>
              <a:t>14</a:t>
            </a:fld>
            <a:endParaRPr lang="en-US" sz="3600" b="1" dirty="0">
              <a:solidFill>
                <a:schemeClr val="tx1"/>
              </a:solidFill>
            </a:endParaRPr>
          </a:p>
        </p:txBody>
      </p:sp>
    </p:spTree>
    <p:extLst>
      <p:ext uri="{BB962C8B-B14F-4D97-AF65-F5344CB8AC3E}">
        <p14:creationId xmlns:p14="http://schemas.microsoft.com/office/powerpoint/2010/main" val="285790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14F5-CC54-17B3-B8A3-69AA3EBA6AB7}"/>
              </a:ext>
            </a:extLst>
          </p:cNvPr>
          <p:cNvSpPr>
            <a:spLocks noGrp="1"/>
          </p:cNvSpPr>
          <p:nvPr>
            <p:ph type="title"/>
          </p:nvPr>
        </p:nvSpPr>
        <p:spPr>
          <a:xfrm>
            <a:off x="628650" y="365126"/>
            <a:ext cx="7886700" cy="497759"/>
          </a:xfrm>
        </p:spPr>
        <p:txBody>
          <a:bodyPr>
            <a:normAutofit/>
          </a:bodyPr>
          <a:lstStyle/>
          <a:p>
            <a:r>
              <a:rPr lang="en-US" sz="2000" b="1" dirty="0">
                <a:latin typeface="Palatino Linotype" panose="02040502050505030304" pitchFamily="18" charset="0"/>
              </a:rPr>
              <a:t>Deployment-Location Choice Influences  </a:t>
            </a:r>
          </a:p>
        </p:txBody>
      </p:sp>
      <p:sp>
        <p:nvSpPr>
          <p:cNvPr id="3" name="Content Placeholder 2">
            <a:extLst>
              <a:ext uri="{FF2B5EF4-FFF2-40B4-BE49-F238E27FC236}">
                <a16:creationId xmlns:a16="http://schemas.microsoft.com/office/drawing/2014/main" id="{B3A509B6-A0AE-1DE7-0B13-E0572E9772F7}"/>
              </a:ext>
            </a:extLst>
          </p:cNvPr>
          <p:cNvSpPr>
            <a:spLocks noGrp="1"/>
          </p:cNvSpPr>
          <p:nvPr>
            <p:ph idx="1"/>
          </p:nvPr>
        </p:nvSpPr>
        <p:spPr>
          <a:xfrm>
            <a:off x="628650" y="1184856"/>
            <a:ext cx="7886700" cy="4992107"/>
          </a:xfrm>
        </p:spPr>
        <p:txBody>
          <a:bodyPr>
            <a:normAutofit/>
          </a:bodyPr>
          <a:lstStyle/>
          <a:p>
            <a:pPr marL="457200" indent="-457200">
              <a:buFont typeface="+mj-lt"/>
              <a:buAutoNum type="arabicPeriod"/>
            </a:pPr>
            <a:r>
              <a:rPr lang="en-US" sz="2000" dirty="0">
                <a:latin typeface="Palatino Linotype" panose="02040502050505030304" pitchFamily="18" charset="0"/>
              </a:rPr>
              <a:t>Water points in the conservancy and the paths leading to the water points</a:t>
            </a:r>
          </a:p>
          <a:p>
            <a:pPr marL="457200" indent="-457200">
              <a:buFont typeface="+mj-lt"/>
              <a:buAutoNum type="arabicPeriod"/>
            </a:pPr>
            <a:r>
              <a:rPr lang="en-US" sz="2000" dirty="0">
                <a:latin typeface="Palatino Linotype" panose="02040502050505030304" pitchFamily="18" charset="0"/>
              </a:rPr>
              <a:t>Grazing fields to capture some grazers</a:t>
            </a:r>
          </a:p>
          <a:p>
            <a:pPr marL="457200" indent="-457200">
              <a:buFont typeface="+mj-lt"/>
              <a:buAutoNum type="arabicPeriod"/>
            </a:pPr>
            <a:r>
              <a:rPr lang="en-US" sz="2000" dirty="0">
                <a:latin typeface="Palatino Linotype" panose="02040502050505030304" pitchFamily="18" charset="0"/>
              </a:rPr>
              <a:t>Supplement supply points</a:t>
            </a:r>
          </a:p>
          <a:p>
            <a:pPr marL="457200" indent="-457200">
              <a:buFont typeface="+mj-lt"/>
              <a:buAutoNum type="arabicPeriod"/>
            </a:pPr>
            <a:r>
              <a:rPr lang="en-US" sz="2000" dirty="0">
                <a:latin typeface="Palatino Linotype" panose="02040502050505030304" pitchFamily="18" charset="0"/>
              </a:rPr>
              <a:t>Paths leading to sleeping points</a:t>
            </a:r>
          </a:p>
          <a:p>
            <a:pPr marL="0" indent="0">
              <a:buNone/>
            </a:pPr>
            <a:endParaRPr lang="en-US" sz="2000" dirty="0">
              <a:latin typeface="Palatino Linotype" panose="02040502050505030304" pitchFamily="18" charset="0"/>
            </a:endParaRPr>
          </a:p>
          <a:p>
            <a:pPr marL="0" indent="0">
              <a:buNone/>
            </a:pPr>
            <a:r>
              <a:rPr lang="en-US" sz="2000" b="1" dirty="0">
                <a:latin typeface="Palatino Linotype" panose="02040502050505030304" pitchFamily="18" charset="0"/>
              </a:rPr>
              <a:t>Deployment Challenges.</a:t>
            </a:r>
          </a:p>
          <a:p>
            <a:pPr marL="457200" indent="-457200" algn="just">
              <a:buFont typeface="+mj-lt"/>
              <a:buAutoNum type="arabicPeriod"/>
            </a:pPr>
            <a:r>
              <a:rPr lang="en-US" sz="2000" dirty="0">
                <a:latin typeface="Palatino Linotype" panose="02040502050505030304" pitchFamily="18" charset="0"/>
              </a:rPr>
              <a:t>Lens Flare</a:t>
            </a:r>
          </a:p>
          <a:p>
            <a:pPr marL="457200" indent="-457200" algn="just">
              <a:buFont typeface="+mj-lt"/>
              <a:buAutoNum type="arabicPeriod"/>
            </a:pPr>
            <a:r>
              <a:rPr lang="en-US" sz="2000" dirty="0">
                <a:latin typeface="Palatino Linotype" panose="02040502050505030304" pitchFamily="18" charset="0"/>
              </a:rPr>
              <a:t>Very few cases of vandalism by animals</a:t>
            </a:r>
          </a:p>
          <a:p>
            <a:pPr marL="457200" indent="-457200" algn="just">
              <a:buFont typeface="+mj-lt"/>
              <a:buAutoNum type="arabicPeriod"/>
            </a:pPr>
            <a:r>
              <a:rPr lang="en-US" sz="2000" dirty="0">
                <a:latin typeface="Palatino Linotype" panose="02040502050505030304" pitchFamily="18" charset="0"/>
              </a:rPr>
              <a:t>False triggers – less than 30 percent of images achieved have animals in them. </a:t>
            </a:r>
          </a:p>
          <a:p>
            <a:pPr marL="0" indent="0">
              <a:buNone/>
            </a:pPr>
            <a:endParaRPr lang="en-US" sz="2000"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B3EB20AF-342A-BA66-094B-CD7E8B0E1FBC}"/>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15</a:t>
            </a:fld>
            <a:endParaRPr lang="en-US" sz="3600" b="1" dirty="0">
              <a:solidFill>
                <a:schemeClr val="tx1"/>
              </a:solidFill>
            </a:endParaRPr>
          </a:p>
        </p:txBody>
      </p:sp>
    </p:spTree>
    <p:extLst>
      <p:ext uri="{BB962C8B-B14F-4D97-AF65-F5344CB8AC3E}">
        <p14:creationId xmlns:p14="http://schemas.microsoft.com/office/powerpoint/2010/main" val="286172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6CB-F929-A0F0-8BD8-18047F2729E0}"/>
              </a:ext>
            </a:extLst>
          </p:cNvPr>
          <p:cNvSpPr>
            <a:spLocks noGrp="1"/>
          </p:cNvSpPr>
          <p:nvPr>
            <p:ph type="title"/>
          </p:nvPr>
        </p:nvSpPr>
        <p:spPr>
          <a:xfrm>
            <a:off x="0" y="103031"/>
            <a:ext cx="9144000" cy="798490"/>
          </a:xfrm>
        </p:spPr>
        <p:txBody>
          <a:bodyPr/>
          <a:lstStyle/>
          <a:p>
            <a:pPr algn="ctr"/>
            <a:r>
              <a:rPr lang="en-US" b="1" dirty="0">
                <a:solidFill>
                  <a:schemeClr val="accent6"/>
                </a:solidFill>
                <a:latin typeface="Palatino Linotype" panose="02040502050505030304" pitchFamily="18" charset="0"/>
              </a:rPr>
              <a:t>Power Analysis</a:t>
            </a:r>
          </a:p>
        </p:txBody>
      </p:sp>
      <p:pic>
        <p:nvPicPr>
          <p:cNvPr id="5" name="Content Placeholder 4">
            <a:extLst>
              <a:ext uri="{FF2B5EF4-FFF2-40B4-BE49-F238E27FC236}">
                <a16:creationId xmlns:a16="http://schemas.microsoft.com/office/drawing/2014/main" id="{31F27E3D-DD9D-D069-D34E-08DE0940A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152" y="2099257"/>
            <a:ext cx="4056846" cy="3355309"/>
          </a:xfrm>
        </p:spPr>
      </p:pic>
      <p:sp>
        <p:nvSpPr>
          <p:cNvPr id="6" name="Rectangle 5">
            <a:extLst>
              <a:ext uri="{FF2B5EF4-FFF2-40B4-BE49-F238E27FC236}">
                <a16:creationId xmlns:a16="http://schemas.microsoft.com/office/drawing/2014/main" id="{0C70F39E-8861-3FCD-63FE-F1D80875D96A}"/>
              </a:ext>
            </a:extLst>
          </p:cNvPr>
          <p:cNvSpPr/>
          <p:nvPr/>
        </p:nvSpPr>
        <p:spPr>
          <a:xfrm>
            <a:off x="4404574" y="1803314"/>
            <a:ext cx="4494727" cy="3947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b="1" dirty="0">
                <a:latin typeface="Palatino Linotype" panose="02040502050505030304" pitchFamily="18" charset="0"/>
              </a:rPr>
              <a:t>Power Supply Specifics</a:t>
            </a:r>
          </a:p>
          <a:p>
            <a:pPr marL="285750" indent="-285750" algn="ctr">
              <a:lnSpc>
                <a:spcPct val="150000"/>
              </a:lnSpc>
              <a:buFont typeface="Arial" panose="020B0604020202020204" pitchFamily="34" charset="0"/>
              <a:buChar char="•"/>
            </a:pPr>
            <a:r>
              <a:rPr lang="en-US" dirty="0">
                <a:latin typeface="Palatino Linotype" panose="02040502050505030304" pitchFamily="18" charset="0"/>
              </a:rPr>
              <a:t>60,000mAh lithium ion battery (big battery)</a:t>
            </a:r>
          </a:p>
          <a:p>
            <a:pPr marL="285750" indent="-285750" algn="ctr">
              <a:lnSpc>
                <a:spcPct val="150000"/>
              </a:lnSpc>
              <a:buFont typeface="Arial" panose="020B0604020202020204" pitchFamily="34" charset="0"/>
              <a:buChar char="•"/>
            </a:pPr>
            <a:r>
              <a:rPr lang="en-US" dirty="0">
                <a:latin typeface="Palatino Linotype" panose="02040502050505030304" pitchFamily="18" charset="0"/>
              </a:rPr>
              <a:t>12V, 450mA solar panel (little output solar panel) </a:t>
            </a:r>
          </a:p>
          <a:p>
            <a:pPr algn="ctr">
              <a:lnSpc>
                <a:spcPct val="150000"/>
              </a:lnSpc>
            </a:pPr>
            <a:r>
              <a:rPr lang="en-US" b="1" dirty="0">
                <a:solidFill>
                  <a:srgbClr val="FF0000"/>
                </a:solidFill>
                <a:latin typeface="Palatino Linotype" panose="02040502050505030304" pitchFamily="18" charset="0"/>
              </a:rPr>
              <a:t>Operation window</a:t>
            </a:r>
            <a:r>
              <a:rPr lang="en-US" dirty="0">
                <a:latin typeface="Palatino Linotype" panose="02040502050505030304" pitchFamily="18" charset="0"/>
              </a:rPr>
              <a:t>: 7 days max</a:t>
            </a:r>
          </a:p>
          <a:p>
            <a:pPr algn="ctr">
              <a:lnSpc>
                <a:spcPct val="150000"/>
              </a:lnSpc>
            </a:pPr>
            <a:r>
              <a:rPr lang="en-US" sz="2000" b="1" dirty="0">
                <a:solidFill>
                  <a:srgbClr val="FF0000"/>
                </a:solidFill>
                <a:latin typeface="Palatino Linotype" panose="02040502050505030304" pitchFamily="18" charset="0"/>
              </a:rPr>
              <a:t>Challenge:</a:t>
            </a:r>
            <a:r>
              <a:rPr lang="en-US" sz="2000" dirty="0">
                <a:latin typeface="Palatino Linotype" panose="02040502050505030304" pitchFamily="18" charset="0"/>
              </a:rPr>
              <a:t> Mismatch between the battery and the solar panel. </a:t>
            </a:r>
          </a:p>
          <a:p>
            <a:pPr algn="ctr"/>
            <a:endParaRPr lang="en-US" dirty="0"/>
          </a:p>
        </p:txBody>
      </p:sp>
      <p:sp>
        <p:nvSpPr>
          <p:cNvPr id="3" name="Slide Number Placeholder 2">
            <a:extLst>
              <a:ext uri="{FF2B5EF4-FFF2-40B4-BE49-F238E27FC236}">
                <a16:creationId xmlns:a16="http://schemas.microsoft.com/office/drawing/2014/main" id="{ECD25C35-16EC-CE7E-B790-9ADED9263996}"/>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16</a:t>
            </a:fld>
            <a:endParaRPr lang="en-US" sz="3600" b="1" dirty="0">
              <a:solidFill>
                <a:schemeClr val="tx1"/>
              </a:solidFill>
            </a:endParaRPr>
          </a:p>
        </p:txBody>
      </p:sp>
    </p:spTree>
    <p:extLst>
      <p:ext uri="{BB962C8B-B14F-4D97-AF65-F5344CB8AC3E}">
        <p14:creationId xmlns:p14="http://schemas.microsoft.com/office/powerpoint/2010/main" val="782356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A050-E36E-2191-F15D-266383EB5DA2}"/>
              </a:ext>
            </a:extLst>
          </p:cNvPr>
          <p:cNvSpPr>
            <a:spLocks noGrp="1"/>
          </p:cNvSpPr>
          <p:nvPr>
            <p:ph type="title"/>
          </p:nvPr>
        </p:nvSpPr>
        <p:spPr>
          <a:xfrm>
            <a:off x="628650" y="221915"/>
            <a:ext cx="7886700" cy="459122"/>
          </a:xfrm>
        </p:spPr>
        <p:txBody>
          <a:bodyPr>
            <a:normAutofit/>
          </a:bodyPr>
          <a:lstStyle/>
          <a:p>
            <a:r>
              <a:rPr lang="en-US" sz="2000" dirty="0">
                <a:latin typeface="Palatino Linotype" panose="02040502050505030304" pitchFamily="18" charset="0"/>
              </a:rPr>
              <a:t> </a:t>
            </a:r>
            <a:r>
              <a:rPr lang="en-US" sz="2000" b="1" dirty="0">
                <a:latin typeface="Palatino Linotype" panose="02040502050505030304" pitchFamily="18" charset="0"/>
              </a:rPr>
              <a:t>Monitoring Of Power Analysis Data- Battery Voltage</a:t>
            </a:r>
          </a:p>
        </p:txBody>
      </p:sp>
      <p:sp>
        <p:nvSpPr>
          <p:cNvPr id="3" name="Content Placeholder 2">
            <a:extLst>
              <a:ext uri="{FF2B5EF4-FFF2-40B4-BE49-F238E27FC236}">
                <a16:creationId xmlns:a16="http://schemas.microsoft.com/office/drawing/2014/main" id="{20DA0C78-E3B6-739A-7972-6210EAAF4976}"/>
              </a:ext>
            </a:extLst>
          </p:cNvPr>
          <p:cNvSpPr>
            <a:spLocks noGrp="1"/>
          </p:cNvSpPr>
          <p:nvPr>
            <p:ph idx="1"/>
          </p:nvPr>
        </p:nvSpPr>
        <p:spPr>
          <a:xfrm>
            <a:off x="0" y="1249252"/>
            <a:ext cx="8937938" cy="5608748"/>
          </a:xfrm>
        </p:spPr>
        <p:txBody>
          <a:bodyPr/>
          <a:lstStyle/>
          <a:p>
            <a:pPr>
              <a:lnSpc>
                <a:spcPct val="150000"/>
              </a:lnSpc>
            </a:pPr>
            <a:r>
              <a:rPr lang="en-US" sz="2000" dirty="0">
                <a:latin typeface="Palatino Linotype" panose="02040502050505030304" pitchFamily="18" charset="0"/>
              </a:rPr>
              <a:t>Apart from collecting image data, we also collect the battery voltage data during a deployment window. </a:t>
            </a:r>
          </a:p>
          <a:p>
            <a:pPr>
              <a:lnSpc>
                <a:spcPct val="150000"/>
              </a:lnSpc>
            </a:pPr>
            <a:r>
              <a:rPr lang="en-US" sz="2000" dirty="0">
                <a:latin typeface="Palatino Linotype" panose="02040502050505030304" pitchFamily="18" charset="0"/>
              </a:rPr>
              <a:t>This data helps us in knowing:  </a:t>
            </a:r>
          </a:p>
          <a:p>
            <a:pPr marL="1371600" lvl="2" indent="-457200">
              <a:lnSpc>
                <a:spcPct val="150000"/>
              </a:lnSpc>
              <a:buFont typeface="+mj-lt"/>
              <a:buAutoNum type="arabicPeriod"/>
            </a:pPr>
            <a:r>
              <a:rPr lang="en-US" dirty="0">
                <a:latin typeface="Palatino Linotype" panose="02040502050505030304" pitchFamily="18" charset="0"/>
              </a:rPr>
              <a:t>How many days the camera trap was operational </a:t>
            </a:r>
          </a:p>
          <a:p>
            <a:pPr marL="1371600" lvl="2" indent="-457200">
              <a:lnSpc>
                <a:spcPct val="150000"/>
              </a:lnSpc>
              <a:buFont typeface="+mj-lt"/>
              <a:buAutoNum type="arabicPeriod"/>
            </a:pPr>
            <a:r>
              <a:rPr lang="en-US" dirty="0">
                <a:latin typeface="Palatino Linotype" panose="02040502050505030304" pitchFamily="18" charset="0"/>
              </a:rPr>
              <a:t>Power consumption</a:t>
            </a:r>
          </a:p>
          <a:p>
            <a:pPr marL="1371600" lvl="2" indent="-457200">
              <a:lnSpc>
                <a:spcPct val="150000"/>
              </a:lnSpc>
              <a:buFont typeface="+mj-lt"/>
              <a:buAutoNum type="arabicPeriod"/>
            </a:pPr>
            <a:r>
              <a:rPr lang="en-US" dirty="0">
                <a:latin typeface="Palatino Linotype" panose="02040502050505030304" pitchFamily="18" charset="0"/>
              </a:rPr>
              <a:t>Evidence of charging </a:t>
            </a:r>
          </a:p>
          <a:p>
            <a:pPr marL="1371600" lvl="2" indent="-457200">
              <a:lnSpc>
                <a:spcPct val="150000"/>
              </a:lnSpc>
              <a:buFont typeface="+mj-lt"/>
              <a:buAutoNum type="arabicPeriod"/>
            </a:pPr>
            <a:r>
              <a:rPr lang="en-US" dirty="0">
                <a:latin typeface="Palatino Linotype" panose="02040502050505030304" pitchFamily="18" charset="0"/>
              </a:rPr>
              <a:t>Is the on and off routine being followed.</a:t>
            </a:r>
          </a:p>
          <a:p>
            <a:r>
              <a:rPr lang="en-US" sz="2000" dirty="0">
                <a:latin typeface="Palatino Linotype" panose="02040502050505030304" pitchFamily="18" charset="0"/>
              </a:rPr>
              <a:t>On slide 16 is a plot showing the battery voltage trend over one of the deployment window. </a:t>
            </a:r>
          </a:p>
          <a:p>
            <a:r>
              <a:rPr lang="en-US" sz="2000" dirty="0">
                <a:latin typeface="Palatino Linotype" panose="02040502050505030304" pitchFamily="18" charset="0"/>
              </a:rPr>
              <a:t>Battery voltage sampling  interval – 5 minutes. </a:t>
            </a:r>
          </a:p>
          <a:p>
            <a:endParaRPr lang="en-US" sz="2000" dirty="0">
              <a:latin typeface="Palatino Linotype" panose="02040502050505030304" pitchFamily="18" charset="0"/>
            </a:endParaRPr>
          </a:p>
          <a:p>
            <a:pPr marL="457200" indent="-457200">
              <a:buFont typeface="+mj-lt"/>
              <a:buAutoNum type="arabicPeriod"/>
            </a:pPr>
            <a:endParaRPr lang="en-US"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F3EBB8C9-5D98-C147-3F0E-8A4143B924C1}"/>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17</a:t>
            </a:fld>
            <a:endParaRPr lang="en-US" sz="3600" b="1" dirty="0">
              <a:solidFill>
                <a:schemeClr val="tx1"/>
              </a:solidFill>
            </a:endParaRPr>
          </a:p>
        </p:txBody>
      </p:sp>
    </p:spTree>
    <p:extLst>
      <p:ext uri="{BB962C8B-B14F-4D97-AF65-F5344CB8AC3E}">
        <p14:creationId xmlns:p14="http://schemas.microsoft.com/office/powerpoint/2010/main" val="1480118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1EF4-9728-08BD-E16F-AC51D909D237}"/>
              </a:ext>
            </a:extLst>
          </p:cNvPr>
          <p:cNvSpPr>
            <a:spLocks noGrp="1"/>
          </p:cNvSpPr>
          <p:nvPr>
            <p:ph type="title"/>
          </p:nvPr>
        </p:nvSpPr>
        <p:spPr>
          <a:xfrm>
            <a:off x="628650" y="0"/>
            <a:ext cx="7886700" cy="437881"/>
          </a:xfrm>
        </p:spPr>
        <p:txBody>
          <a:bodyPr>
            <a:normAutofit/>
          </a:bodyPr>
          <a:lstStyle/>
          <a:p>
            <a:r>
              <a:rPr lang="en-US" sz="2000" b="1" dirty="0">
                <a:latin typeface="Palatino Linotype" panose="02040502050505030304" pitchFamily="18" charset="0"/>
              </a:rPr>
              <a:t>Battery Voltage Trends</a:t>
            </a:r>
          </a:p>
        </p:txBody>
      </p:sp>
      <p:pic>
        <p:nvPicPr>
          <p:cNvPr id="9" name="Content Placeholder 8">
            <a:extLst>
              <a:ext uri="{FF2B5EF4-FFF2-40B4-BE49-F238E27FC236}">
                <a16:creationId xmlns:a16="http://schemas.microsoft.com/office/drawing/2014/main" id="{C58EA6DD-BE11-AA37-A7C6-B4B0E789A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366" y="605307"/>
            <a:ext cx="8371267" cy="6162541"/>
          </a:xfrm>
        </p:spPr>
      </p:pic>
      <p:sp>
        <p:nvSpPr>
          <p:cNvPr id="10" name="Slide Number Placeholder 9">
            <a:extLst>
              <a:ext uri="{FF2B5EF4-FFF2-40B4-BE49-F238E27FC236}">
                <a16:creationId xmlns:a16="http://schemas.microsoft.com/office/drawing/2014/main" id="{4D740680-2030-701A-4307-D7EB06376070}"/>
              </a:ext>
            </a:extLst>
          </p:cNvPr>
          <p:cNvSpPr>
            <a:spLocks noGrp="1"/>
          </p:cNvSpPr>
          <p:nvPr>
            <p:ph type="sldNum" sz="quarter" idx="12"/>
          </p:nvPr>
        </p:nvSpPr>
        <p:spPr>
          <a:xfrm>
            <a:off x="7086600" y="1922"/>
            <a:ext cx="2057400" cy="365125"/>
          </a:xfrm>
        </p:spPr>
        <p:txBody>
          <a:bodyPr/>
          <a:lstStyle/>
          <a:p>
            <a:fld id="{F29639B4-ED9C-4350-90D0-60ECFFF8AF3B}" type="slidenum">
              <a:rPr lang="en-US" sz="3600" b="1" smtClean="0">
                <a:solidFill>
                  <a:schemeClr val="tx1"/>
                </a:solidFill>
              </a:rPr>
              <a:t>18</a:t>
            </a:fld>
            <a:endParaRPr lang="en-US" sz="3600" b="1" dirty="0">
              <a:solidFill>
                <a:schemeClr val="tx1"/>
              </a:solidFill>
            </a:endParaRPr>
          </a:p>
        </p:txBody>
      </p:sp>
    </p:spTree>
    <p:extLst>
      <p:ext uri="{BB962C8B-B14F-4D97-AF65-F5344CB8AC3E}">
        <p14:creationId xmlns:p14="http://schemas.microsoft.com/office/powerpoint/2010/main" val="3157435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3C5D-8FF6-4309-B990-93E5E8B380A0}"/>
              </a:ext>
            </a:extLst>
          </p:cNvPr>
          <p:cNvSpPr>
            <a:spLocks noGrp="1"/>
          </p:cNvSpPr>
          <p:nvPr>
            <p:ph type="title"/>
          </p:nvPr>
        </p:nvSpPr>
        <p:spPr>
          <a:xfrm>
            <a:off x="628650" y="0"/>
            <a:ext cx="7886700" cy="681037"/>
          </a:xfrm>
        </p:spPr>
        <p:txBody>
          <a:bodyPr>
            <a:normAutofit/>
          </a:bodyPr>
          <a:lstStyle/>
          <a:p>
            <a:r>
              <a:rPr lang="en-US" sz="2000" b="1" dirty="0">
                <a:latin typeface="Palatino Linotype" panose="02040502050505030304" pitchFamily="18" charset="0"/>
              </a:rPr>
              <a:t>Design Improvements </a:t>
            </a:r>
          </a:p>
        </p:txBody>
      </p:sp>
      <p:sp>
        <p:nvSpPr>
          <p:cNvPr id="3" name="Content Placeholder 2">
            <a:extLst>
              <a:ext uri="{FF2B5EF4-FFF2-40B4-BE49-F238E27FC236}">
                <a16:creationId xmlns:a16="http://schemas.microsoft.com/office/drawing/2014/main" id="{BA0BF633-9BFC-D476-587E-4B6F099D3910}"/>
              </a:ext>
            </a:extLst>
          </p:cNvPr>
          <p:cNvSpPr>
            <a:spLocks noGrp="1"/>
          </p:cNvSpPr>
          <p:nvPr>
            <p:ph idx="1"/>
          </p:nvPr>
        </p:nvSpPr>
        <p:spPr>
          <a:xfrm>
            <a:off x="231820" y="925737"/>
            <a:ext cx="8680360" cy="5642490"/>
          </a:xfrm>
        </p:spPr>
        <p:txBody>
          <a:bodyPr>
            <a:normAutofit/>
          </a:bodyPr>
          <a:lstStyle/>
          <a:p>
            <a:pPr marL="0" indent="0">
              <a:buNone/>
            </a:pPr>
            <a:r>
              <a:rPr lang="en-US" sz="2000" b="1" dirty="0">
                <a:latin typeface="Palatino Linotype" panose="02040502050505030304" pitchFamily="18" charset="0"/>
              </a:rPr>
              <a:t>Listed are some of the design improvements that will help us to prolong the operating time/deployment window.</a:t>
            </a:r>
          </a:p>
          <a:p>
            <a:pPr algn="just">
              <a:lnSpc>
                <a:spcPct val="150000"/>
              </a:lnSpc>
            </a:pPr>
            <a:r>
              <a:rPr lang="en-US" sz="2000" dirty="0">
                <a:latin typeface="Palatino Linotype" panose="02040502050505030304" pitchFamily="18" charset="0"/>
              </a:rPr>
              <a:t>Large battery pack </a:t>
            </a:r>
          </a:p>
          <a:p>
            <a:pPr algn="just">
              <a:lnSpc>
                <a:spcPct val="150000"/>
              </a:lnSpc>
            </a:pPr>
            <a:r>
              <a:rPr lang="en-US" sz="2000" dirty="0">
                <a:latin typeface="Palatino Linotype" panose="02040502050505030304" pitchFamily="18" charset="0"/>
              </a:rPr>
              <a:t>Matching the large battery pack with a high output and more efficient solar panel. But the size of the solar panel has to be considered.</a:t>
            </a:r>
          </a:p>
          <a:p>
            <a:pPr algn="just">
              <a:lnSpc>
                <a:spcPct val="150000"/>
              </a:lnSpc>
            </a:pPr>
            <a:r>
              <a:rPr lang="en-US" sz="2000" dirty="0">
                <a:latin typeface="Palatino Linotype" panose="02040502050505030304" pitchFamily="18" charset="0"/>
              </a:rPr>
              <a:t>Alternative hardware: we have developed and deployed an Open-MV based camera trap.</a:t>
            </a:r>
          </a:p>
          <a:p>
            <a:pPr algn="just">
              <a:lnSpc>
                <a:spcPct val="150000"/>
              </a:lnSpc>
            </a:pPr>
            <a:r>
              <a:rPr lang="en-US" sz="2000" dirty="0">
                <a:latin typeface="Palatino Linotype" panose="02040502050505030304" pitchFamily="18" charset="0"/>
              </a:rPr>
              <a:t>Reducing the number of false triggers that consume a lot of power: we are looking into other trigger mechanisms. </a:t>
            </a:r>
          </a:p>
          <a:p>
            <a:pPr algn="just">
              <a:lnSpc>
                <a:spcPct val="150000"/>
              </a:lnSpc>
            </a:pPr>
            <a:r>
              <a:rPr lang="en-US" sz="2000" dirty="0">
                <a:latin typeface="Palatino Linotype" panose="02040502050505030304" pitchFamily="18" charset="0"/>
              </a:rPr>
              <a:t>Lower power requirement Raspberry pi for the current design: we are currently working with the raspberry pi zero. </a:t>
            </a:r>
          </a:p>
          <a:p>
            <a:endParaRPr lang="en-US" dirty="0"/>
          </a:p>
        </p:txBody>
      </p:sp>
      <p:sp>
        <p:nvSpPr>
          <p:cNvPr id="4" name="Slide Number Placeholder 3">
            <a:extLst>
              <a:ext uri="{FF2B5EF4-FFF2-40B4-BE49-F238E27FC236}">
                <a16:creationId xmlns:a16="http://schemas.microsoft.com/office/drawing/2014/main" id="{4E3AC2BA-F791-E81C-582B-6A16116B7141}"/>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19</a:t>
            </a:fld>
            <a:endParaRPr lang="en-US" sz="3600" b="1" dirty="0">
              <a:solidFill>
                <a:schemeClr val="tx1"/>
              </a:solidFill>
            </a:endParaRPr>
          </a:p>
        </p:txBody>
      </p:sp>
    </p:spTree>
    <p:extLst>
      <p:ext uri="{BB962C8B-B14F-4D97-AF65-F5344CB8AC3E}">
        <p14:creationId xmlns:p14="http://schemas.microsoft.com/office/powerpoint/2010/main" val="14046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E9BC-348F-E9C3-4033-B41893D55C15}"/>
              </a:ext>
            </a:extLst>
          </p:cNvPr>
          <p:cNvSpPr>
            <a:spLocks noGrp="1"/>
          </p:cNvSpPr>
          <p:nvPr>
            <p:ph type="title"/>
          </p:nvPr>
        </p:nvSpPr>
        <p:spPr>
          <a:xfrm>
            <a:off x="628650" y="231821"/>
            <a:ext cx="7886700" cy="953036"/>
          </a:xfrm>
        </p:spPr>
        <p:txBody>
          <a:bodyPr/>
          <a:lstStyle/>
          <a:p>
            <a:pPr algn="ctr"/>
            <a:r>
              <a:rPr lang="en-US" b="1" dirty="0">
                <a:solidFill>
                  <a:schemeClr val="accent6"/>
                </a:solidFill>
                <a:latin typeface="Palatino Linotype" panose="02040502050505030304" pitchFamily="18" charset="0"/>
              </a:rPr>
              <a:t>Realization</a:t>
            </a:r>
            <a:r>
              <a:rPr lang="en-US" dirty="0">
                <a:latin typeface="Palatino Linotype" panose="02040502050505030304" pitchFamily="18" charset="0"/>
              </a:rPr>
              <a:t> </a:t>
            </a:r>
          </a:p>
        </p:txBody>
      </p:sp>
      <p:sp>
        <p:nvSpPr>
          <p:cNvPr id="3" name="Content Placeholder 2">
            <a:extLst>
              <a:ext uri="{FF2B5EF4-FFF2-40B4-BE49-F238E27FC236}">
                <a16:creationId xmlns:a16="http://schemas.microsoft.com/office/drawing/2014/main" id="{8E7FCB6E-8222-88E6-9BB6-B89636B096E2}"/>
              </a:ext>
            </a:extLst>
          </p:cNvPr>
          <p:cNvSpPr>
            <a:spLocks noGrp="1"/>
          </p:cNvSpPr>
          <p:nvPr>
            <p:ph idx="1"/>
          </p:nvPr>
        </p:nvSpPr>
        <p:spPr>
          <a:xfrm>
            <a:off x="628650" y="1184856"/>
            <a:ext cx="7886700" cy="5074275"/>
          </a:xfrm>
        </p:spPr>
        <p:txBody>
          <a:bodyPr>
            <a:normAutofit/>
          </a:bodyPr>
          <a:lstStyle/>
          <a:p>
            <a:pPr marL="0" indent="0">
              <a:buNone/>
            </a:pPr>
            <a:r>
              <a:rPr lang="en-US" sz="2000" b="1" dirty="0">
                <a:latin typeface="Palatino Linotype" panose="02040502050505030304" pitchFamily="18" charset="0"/>
              </a:rPr>
              <a:t>Task :</a:t>
            </a:r>
            <a:r>
              <a:rPr lang="en-US" sz="2000" dirty="0">
                <a:latin typeface="Palatino Linotype" panose="02040502050505030304" pitchFamily="18" charset="0"/>
              </a:rPr>
              <a:t> Wildlife image data acquisition </a:t>
            </a:r>
          </a:p>
        </p:txBody>
      </p:sp>
      <p:pic>
        <p:nvPicPr>
          <p:cNvPr id="5" name="Picture 4">
            <a:extLst>
              <a:ext uri="{FF2B5EF4-FFF2-40B4-BE49-F238E27FC236}">
                <a16:creationId xmlns:a16="http://schemas.microsoft.com/office/drawing/2014/main" id="{D4C2F9BD-51AC-D921-C9E8-8A4B38830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52" y="1710072"/>
            <a:ext cx="7134896" cy="4023843"/>
          </a:xfrm>
          <a:prstGeom prst="rect">
            <a:avLst/>
          </a:prstGeom>
        </p:spPr>
      </p:pic>
      <p:sp>
        <p:nvSpPr>
          <p:cNvPr id="4" name="Slide Number Placeholder 3">
            <a:extLst>
              <a:ext uri="{FF2B5EF4-FFF2-40B4-BE49-F238E27FC236}">
                <a16:creationId xmlns:a16="http://schemas.microsoft.com/office/drawing/2014/main" id="{8CBC2DE0-0747-85E3-CE90-421AC3CBC3B4}"/>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2</a:t>
            </a:fld>
            <a:endParaRPr lang="en-US" sz="3600" b="1" dirty="0">
              <a:solidFill>
                <a:schemeClr val="tx1"/>
              </a:solidFill>
            </a:endParaRPr>
          </a:p>
        </p:txBody>
      </p:sp>
    </p:spTree>
    <p:extLst>
      <p:ext uri="{BB962C8B-B14F-4D97-AF65-F5344CB8AC3E}">
        <p14:creationId xmlns:p14="http://schemas.microsoft.com/office/powerpoint/2010/main" val="852424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0C0F-29E4-05A7-D8C1-63AD6F2228F5}"/>
              </a:ext>
            </a:extLst>
          </p:cNvPr>
          <p:cNvSpPr>
            <a:spLocks noGrp="1"/>
          </p:cNvSpPr>
          <p:nvPr>
            <p:ph type="title"/>
          </p:nvPr>
        </p:nvSpPr>
        <p:spPr>
          <a:xfrm>
            <a:off x="628650" y="115911"/>
            <a:ext cx="7886700" cy="772732"/>
          </a:xfrm>
        </p:spPr>
        <p:txBody>
          <a:bodyPr/>
          <a:lstStyle/>
          <a:p>
            <a:pPr algn="ctr"/>
            <a:r>
              <a:rPr lang="en-US" b="1" dirty="0">
                <a:solidFill>
                  <a:schemeClr val="accent6"/>
                </a:solidFill>
                <a:latin typeface="Palatino Linotype" panose="02040502050505030304" pitchFamily="18" charset="0"/>
              </a:rPr>
              <a:t>END</a:t>
            </a:r>
            <a:r>
              <a:rPr lang="en-US" dirty="0"/>
              <a:t> </a:t>
            </a:r>
          </a:p>
        </p:txBody>
      </p:sp>
      <p:pic>
        <p:nvPicPr>
          <p:cNvPr id="5" name="Content Placeholder 4">
            <a:extLst>
              <a:ext uri="{FF2B5EF4-FFF2-40B4-BE49-F238E27FC236}">
                <a16:creationId xmlns:a16="http://schemas.microsoft.com/office/drawing/2014/main" id="{254E5E8F-CA5B-2CF4-DAF9-9DFD51FCB6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88142" y="1901271"/>
            <a:ext cx="5486404" cy="4002059"/>
          </a:xfrm>
        </p:spPr>
      </p:pic>
      <p:sp>
        <p:nvSpPr>
          <p:cNvPr id="6" name="Rectangle 5">
            <a:extLst>
              <a:ext uri="{FF2B5EF4-FFF2-40B4-BE49-F238E27FC236}">
                <a16:creationId xmlns:a16="http://schemas.microsoft.com/office/drawing/2014/main" id="{7D4C8B73-0B2C-5728-5215-473AFDCA341E}"/>
              </a:ext>
            </a:extLst>
          </p:cNvPr>
          <p:cNvSpPr/>
          <p:nvPr/>
        </p:nvSpPr>
        <p:spPr>
          <a:xfrm>
            <a:off x="4687912" y="1403796"/>
            <a:ext cx="4002058" cy="51515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000" b="1" dirty="0">
                <a:latin typeface="Palatino Linotype" panose="02040502050505030304" pitchFamily="18" charset="0"/>
              </a:rPr>
              <a:t>dekut-dsail.github.io</a:t>
            </a:r>
          </a:p>
          <a:p>
            <a:pPr algn="ctr"/>
            <a:endParaRPr lang="en-US" sz="2000" b="1" dirty="0">
              <a:latin typeface="Palatino Linotype" panose="02040502050505030304" pitchFamily="18" charset="0"/>
            </a:endParaRPr>
          </a:p>
          <a:p>
            <a:pPr algn="ctr">
              <a:lnSpc>
                <a:spcPct val="150000"/>
              </a:lnSpc>
            </a:pPr>
            <a:r>
              <a:rPr lang="en-US" sz="2000" b="1" dirty="0">
                <a:solidFill>
                  <a:schemeClr val="tx1"/>
                </a:solidFill>
                <a:latin typeface="Palatino Linotype" panose="02040502050505030304" pitchFamily="18" charset="0"/>
              </a:rPr>
              <a:t>Web: kabi23.github.io</a:t>
            </a:r>
          </a:p>
          <a:p>
            <a:pPr algn="ctr">
              <a:lnSpc>
                <a:spcPct val="150000"/>
              </a:lnSpc>
            </a:pPr>
            <a:r>
              <a:rPr lang="en-US" sz="2000" b="1" dirty="0">
                <a:solidFill>
                  <a:schemeClr val="tx1"/>
                </a:solidFill>
                <a:latin typeface="Palatino Linotype" panose="02040502050505030304" pitchFamily="18" charset="0"/>
                <a:hlinkClick r:id="rId3">
                  <a:extLst>
                    <a:ext uri="{A12FA001-AC4F-418D-AE19-62706E023703}">
                      <ahyp:hlinkClr xmlns:ahyp="http://schemas.microsoft.com/office/drawing/2018/hyperlinkcolor" val="tx"/>
                    </a:ext>
                  </a:extLst>
                </a:hlinkClick>
              </a:rPr>
              <a:t>Email: jason.kabi@dkut.ac.ke</a:t>
            </a:r>
            <a:endParaRPr lang="en-US" sz="2000" b="1" dirty="0">
              <a:solidFill>
                <a:schemeClr val="tx1"/>
              </a:solidFill>
              <a:latin typeface="Palatino Linotype" panose="02040502050505030304" pitchFamily="18" charset="0"/>
            </a:endParaRPr>
          </a:p>
          <a:p>
            <a:pPr algn="ctr">
              <a:lnSpc>
                <a:spcPct val="150000"/>
              </a:lnSpc>
            </a:pPr>
            <a:r>
              <a:rPr lang="en-US" sz="2000" b="1" dirty="0">
                <a:solidFill>
                  <a:schemeClr val="tx1"/>
                </a:solidFill>
                <a:latin typeface="Palatino Linotype" panose="02040502050505030304" pitchFamily="18" charset="0"/>
              </a:rPr>
              <a:t>LinkedIn: Jason Kabi</a:t>
            </a:r>
          </a:p>
          <a:p>
            <a:pPr algn="ctr"/>
            <a:endParaRPr lang="en-US" dirty="0"/>
          </a:p>
        </p:txBody>
      </p:sp>
      <p:pic>
        <p:nvPicPr>
          <p:cNvPr id="7" name="Picture 6">
            <a:extLst>
              <a:ext uri="{FF2B5EF4-FFF2-40B4-BE49-F238E27FC236}">
                <a16:creationId xmlns:a16="http://schemas.microsoft.com/office/drawing/2014/main" id="{022B7C51-31CE-493A-DEA7-BFDFF57DB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04" y="1588639"/>
            <a:ext cx="3346874" cy="1193197"/>
          </a:xfrm>
          <a:prstGeom prst="rect">
            <a:avLst/>
          </a:prstGeom>
        </p:spPr>
      </p:pic>
      <p:sp>
        <p:nvSpPr>
          <p:cNvPr id="8" name="Slide Number Placeholder 7">
            <a:extLst>
              <a:ext uri="{FF2B5EF4-FFF2-40B4-BE49-F238E27FC236}">
                <a16:creationId xmlns:a16="http://schemas.microsoft.com/office/drawing/2014/main" id="{A14B7599-5A6E-3A77-144C-F6B3CE3E4CCD}"/>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20</a:t>
            </a:fld>
            <a:endParaRPr lang="en-US" sz="3600" b="1" dirty="0">
              <a:solidFill>
                <a:schemeClr val="tx1"/>
              </a:solidFill>
            </a:endParaRPr>
          </a:p>
        </p:txBody>
      </p:sp>
    </p:spTree>
    <p:extLst>
      <p:ext uri="{BB962C8B-B14F-4D97-AF65-F5344CB8AC3E}">
        <p14:creationId xmlns:p14="http://schemas.microsoft.com/office/powerpoint/2010/main" val="3215774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268E-0E1D-AA6B-8BB9-156723FD221F}"/>
              </a:ext>
            </a:extLst>
          </p:cNvPr>
          <p:cNvSpPr>
            <a:spLocks noGrp="1"/>
          </p:cNvSpPr>
          <p:nvPr>
            <p:ph type="title"/>
          </p:nvPr>
        </p:nvSpPr>
        <p:spPr/>
        <p:txBody>
          <a:bodyPr/>
          <a:lstStyle/>
          <a:p>
            <a:pPr algn="ctr"/>
            <a:r>
              <a:rPr lang="en-US" b="1" dirty="0">
                <a:solidFill>
                  <a:schemeClr val="accent6"/>
                </a:solidFill>
                <a:latin typeface="Palatino Linotype" panose="02040502050505030304" pitchFamily="18" charset="0"/>
              </a:rPr>
              <a:t>Up Next </a:t>
            </a:r>
          </a:p>
        </p:txBody>
      </p:sp>
      <p:sp>
        <p:nvSpPr>
          <p:cNvPr id="3" name="Content Placeholder 2">
            <a:extLst>
              <a:ext uri="{FF2B5EF4-FFF2-40B4-BE49-F238E27FC236}">
                <a16:creationId xmlns:a16="http://schemas.microsoft.com/office/drawing/2014/main" id="{8611F1F3-ED10-A8CE-51FF-47EC985BB86D}"/>
              </a:ext>
            </a:extLst>
          </p:cNvPr>
          <p:cNvSpPr>
            <a:spLocks noGrp="1"/>
          </p:cNvSpPr>
          <p:nvPr>
            <p:ph idx="1"/>
          </p:nvPr>
        </p:nvSpPr>
        <p:spPr>
          <a:xfrm>
            <a:off x="628650" y="1790163"/>
            <a:ext cx="7886700" cy="2794716"/>
          </a:xfrm>
        </p:spPr>
        <p:txBody>
          <a:bodyPr>
            <a:normAutofit fontScale="70000" lnSpcReduction="20000"/>
          </a:bodyPr>
          <a:lstStyle/>
          <a:p>
            <a:pPr marL="0" indent="0" algn="ctr">
              <a:lnSpc>
                <a:spcPct val="160000"/>
              </a:lnSpc>
              <a:buNone/>
            </a:pPr>
            <a:r>
              <a:rPr lang="en-US" sz="3600" b="1" dirty="0">
                <a:solidFill>
                  <a:schemeClr val="accent2">
                    <a:lumMod val="75000"/>
                  </a:schemeClr>
                </a:solidFill>
                <a:latin typeface="Palatino Linotype" panose="02040502050505030304" pitchFamily="18" charset="0"/>
              </a:rPr>
              <a:t>Machine Learning analysis involving the </a:t>
            </a:r>
          </a:p>
          <a:p>
            <a:pPr marL="0" indent="0" algn="ctr">
              <a:lnSpc>
                <a:spcPct val="160000"/>
              </a:lnSpc>
              <a:buNone/>
            </a:pPr>
            <a:r>
              <a:rPr lang="en-US" sz="3600" b="1" dirty="0">
                <a:solidFill>
                  <a:schemeClr val="accent2">
                    <a:lumMod val="75000"/>
                  </a:schemeClr>
                </a:solidFill>
                <a:latin typeface="Palatino Linotype" panose="02040502050505030304" pitchFamily="18" charset="0"/>
              </a:rPr>
              <a:t>DSAIL Porini Dataset </a:t>
            </a:r>
          </a:p>
          <a:p>
            <a:pPr marL="0" indent="0" algn="ctr">
              <a:lnSpc>
                <a:spcPct val="160000"/>
              </a:lnSpc>
              <a:buNone/>
            </a:pPr>
            <a:r>
              <a:rPr lang="en-US" sz="3600" b="1" dirty="0">
                <a:solidFill>
                  <a:schemeClr val="accent2">
                    <a:lumMod val="75000"/>
                  </a:schemeClr>
                </a:solidFill>
                <a:latin typeface="Palatino Linotype" panose="02040502050505030304" pitchFamily="18" charset="0"/>
              </a:rPr>
              <a:t>By </a:t>
            </a:r>
          </a:p>
          <a:p>
            <a:pPr marL="0" indent="0" algn="ctr">
              <a:lnSpc>
                <a:spcPct val="160000"/>
              </a:lnSpc>
              <a:buNone/>
            </a:pPr>
            <a:r>
              <a:rPr lang="en-US" sz="3600" b="1" dirty="0">
                <a:solidFill>
                  <a:schemeClr val="accent2">
                    <a:lumMod val="75000"/>
                  </a:schemeClr>
                </a:solidFill>
                <a:latin typeface="Palatino Linotype" panose="02040502050505030304" pitchFamily="18" charset="0"/>
              </a:rPr>
              <a:t>Yuri and Lorna </a:t>
            </a:r>
          </a:p>
        </p:txBody>
      </p:sp>
      <p:pic>
        <p:nvPicPr>
          <p:cNvPr id="4" name="Picture 3">
            <a:extLst>
              <a:ext uri="{FF2B5EF4-FFF2-40B4-BE49-F238E27FC236}">
                <a16:creationId xmlns:a16="http://schemas.microsoft.com/office/drawing/2014/main" id="{F3C790D8-2D6D-5D60-DFEA-503B8AC9E4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6079" y="5299677"/>
            <a:ext cx="3696236" cy="1193197"/>
          </a:xfrm>
          <a:prstGeom prst="rect">
            <a:avLst/>
          </a:prstGeom>
        </p:spPr>
      </p:pic>
      <p:sp>
        <p:nvSpPr>
          <p:cNvPr id="5" name="Slide Number Placeholder 4">
            <a:extLst>
              <a:ext uri="{FF2B5EF4-FFF2-40B4-BE49-F238E27FC236}">
                <a16:creationId xmlns:a16="http://schemas.microsoft.com/office/drawing/2014/main" id="{616F01EE-B77E-1674-208C-8F568CCC0A14}"/>
              </a:ext>
            </a:extLst>
          </p:cNvPr>
          <p:cNvSpPr>
            <a:spLocks noGrp="1"/>
          </p:cNvSpPr>
          <p:nvPr>
            <p:ph type="sldNum" sz="quarter" idx="12"/>
          </p:nvPr>
        </p:nvSpPr>
        <p:spPr>
          <a:xfrm>
            <a:off x="7086600" y="1"/>
            <a:ext cx="2057400" cy="365125"/>
          </a:xfrm>
        </p:spPr>
        <p:txBody>
          <a:bodyPr/>
          <a:lstStyle/>
          <a:p>
            <a:fld id="{F29639B4-ED9C-4350-90D0-60ECFFF8AF3B}" type="slidenum">
              <a:rPr lang="en-US" sz="3600" b="1" smtClean="0">
                <a:solidFill>
                  <a:schemeClr val="tx1"/>
                </a:solidFill>
              </a:rPr>
              <a:t>21</a:t>
            </a:fld>
            <a:endParaRPr lang="en-US" sz="3600" b="1" dirty="0">
              <a:solidFill>
                <a:schemeClr val="tx1"/>
              </a:solidFill>
            </a:endParaRPr>
          </a:p>
        </p:txBody>
      </p:sp>
    </p:spTree>
    <p:extLst>
      <p:ext uri="{BB962C8B-B14F-4D97-AF65-F5344CB8AC3E}">
        <p14:creationId xmlns:p14="http://schemas.microsoft.com/office/powerpoint/2010/main" val="349441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AD85-7B73-5CBF-2320-98A3630E5AB4}"/>
              </a:ext>
            </a:extLst>
          </p:cNvPr>
          <p:cNvSpPr>
            <a:spLocks noGrp="1"/>
          </p:cNvSpPr>
          <p:nvPr>
            <p:ph type="title"/>
          </p:nvPr>
        </p:nvSpPr>
        <p:spPr>
          <a:xfrm>
            <a:off x="628650" y="127058"/>
            <a:ext cx="7886700" cy="446242"/>
          </a:xfrm>
        </p:spPr>
        <p:txBody>
          <a:bodyPr>
            <a:normAutofit/>
          </a:bodyPr>
          <a:lstStyle/>
          <a:p>
            <a:r>
              <a:rPr lang="en-US" sz="2000" b="1" dirty="0">
                <a:latin typeface="Palatino Linotype" panose="02040502050505030304" pitchFamily="18" charset="0"/>
              </a:rPr>
              <a:t>Hardware Components Needed</a:t>
            </a:r>
          </a:p>
        </p:txBody>
      </p:sp>
      <p:graphicFrame>
        <p:nvGraphicFramePr>
          <p:cNvPr id="7" name="Object 6">
            <a:extLst>
              <a:ext uri="{FF2B5EF4-FFF2-40B4-BE49-F238E27FC236}">
                <a16:creationId xmlns:a16="http://schemas.microsoft.com/office/drawing/2014/main" id="{5DADC3DF-993F-AD50-E791-55A6FA549C5F}"/>
              </a:ext>
            </a:extLst>
          </p:cNvPr>
          <p:cNvGraphicFramePr>
            <a:graphicFrameLocks noChangeAspect="1"/>
          </p:cNvGraphicFramePr>
          <p:nvPr>
            <p:extLst>
              <p:ext uri="{D42A27DB-BD31-4B8C-83A1-F6EECF244321}">
                <p14:modId xmlns:p14="http://schemas.microsoft.com/office/powerpoint/2010/main" val="173352885"/>
              </p:ext>
            </p:extLst>
          </p:nvPr>
        </p:nvGraphicFramePr>
        <p:xfrm>
          <a:off x="1678546" y="1519708"/>
          <a:ext cx="6096000" cy="4314780"/>
        </p:xfrm>
        <a:graphic>
          <a:graphicData uri="http://schemas.openxmlformats.org/presentationml/2006/ole">
            <mc:AlternateContent xmlns:mc="http://schemas.openxmlformats.org/markup-compatibility/2006">
              <mc:Choice xmlns:v="urn:schemas-microsoft-com:vml" Requires="v">
                <p:oleObj name="Acrobat Document" r:id="rId2" imgW="0" imgH="0" progId="Acrobat.Document.DC">
                  <p:embed/>
                </p:oleObj>
              </mc:Choice>
              <mc:Fallback>
                <p:oleObj name="Acrobat Document" r:id="rId2" imgW="0" imgH="0" progId="Acrobat.Document.DC">
                  <p:embed/>
                  <p:pic>
                    <p:nvPicPr>
                      <p:cNvPr id="0" name=""/>
                      <p:cNvPicPr/>
                      <p:nvPr/>
                    </p:nvPicPr>
                    <p:blipFill/>
                    <p:spPr>
                      <a:xfrm>
                        <a:off x="1678546" y="1519708"/>
                        <a:ext cx="6096000" cy="4314780"/>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0B265B7F-FA23-A0E5-C4D9-F1A98DBC7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98" y="573300"/>
            <a:ext cx="7755495" cy="6157642"/>
          </a:xfrm>
          <a:prstGeom prst="rect">
            <a:avLst/>
          </a:prstGeom>
        </p:spPr>
      </p:pic>
      <p:sp>
        <p:nvSpPr>
          <p:cNvPr id="3" name="Slide Number Placeholder 2">
            <a:extLst>
              <a:ext uri="{FF2B5EF4-FFF2-40B4-BE49-F238E27FC236}">
                <a16:creationId xmlns:a16="http://schemas.microsoft.com/office/drawing/2014/main" id="{87D32840-6E82-2613-0B80-F43C6C9B60E7}"/>
              </a:ext>
            </a:extLst>
          </p:cNvPr>
          <p:cNvSpPr>
            <a:spLocks noGrp="1"/>
          </p:cNvSpPr>
          <p:nvPr>
            <p:ph type="sldNum" sz="quarter" idx="12"/>
          </p:nvPr>
        </p:nvSpPr>
        <p:spPr>
          <a:xfrm>
            <a:off x="7074929" y="0"/>
            <a:ext cx="2057400" cy="365125"/>
          </a:xfrm>
        </p:spPr>
        <p:txBody>
          <a:bodyPr/>
          <a:lstStyle/>
          <a:p>
            <a:fld id="{F29639B4-ED9C-4350-90D0-60ECFFF8AF3B}" type="slidenum">
              <a:rPr lang="en-US" sz="3600" b="1" smtClean="0">
                <a:solidFill>
                  <a:schemeClr val="tx1"/>
                </a:solidFill>
              </a:rPr>
              <a:t>3</a:t>
            </a:fld>
            <a:endParaRPr lang="en-US" sz="3600" b="1" dirty="0">
              <a:solidFill>
                <a:schemeClr val="tx1"/>
              </a:solidFill>
            </a:endParaRPr>
          </a:p>
        </p:txBody>
      </p:sp>
    </p:spTree>
    <p:extLst>
      <p:ext uri="{BB962C8B-B14F-4D97-AF65-F5344CB8AC3E}">
        <p14:creationId xmlns:p14="http://schemas.microsoft.com/office/powerpoint/2010/main" val="2307689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93F1-2D10-3404-4FF9-EA0967FD9AAB}"/>
              </a:ext>
            </a:extLst>
          </p:cNvPr>
          <p:cNvSpPr>
            <a:spLocks noGrp="1"/>
          </p:cNvSpPr>
          <p:nvPr>
            <p:ph type="title"/>
          </p:nvPr>
        </p:nvSpPr>
        <p:spPr>
          <a:xfrm>
            <a:off x="628649" y="128789"/>
            <a:ext cx="7886700" cy="862884"/>
          </a:xfrm>
        </p:spPr>
        <p:txBody>
          <a:bodyPr>
            <a:normAutofit/>
          </a:bodyPr>
          <a:lstStyle/>
          <a:p>
            <a:r>
              <a:rPr lang="en-US" sz="2000" b="1" dirty="0">
                <a:latin typeface="Palatino Linotype" panose="02040502050505030304" pitchFamily="18" charset="0"/>
              </a:rPr>
              <a:t>DSAIL Power Management Board – development steps</a:t>
            </a:r>
          </a:p>
        </p:txBody>
      </p:sp>
      <p:pic>
        <p:nvPicPr>
          <p:cNvPr id="5" name="Content Placeholder 4">
            <a:extLst>
              <a:ext uri="{FF2B5EF4-FFF2-40B4-BE49-F238E27FC236}">
                <a16:creationId xmlns:a16="http://schemas.microsoft.com/office/drawing/2014/main" id="{467C6CBA-0C35-563A-5D4F-B812DA0953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608" b="5210"/>
          <a:stretch/>
        </p:blipFill>
        <p:spPr>
          <a:xfrm>
            <a:off x="103030" y="1019111"/>
            <a:ext cx="4997004" cy="2409889"/>
          </a:xfrm>
        </p:spPr>
      </p:pic>
      <p:pic>
        <p:nvPicPr>
          <p:cNvPr id="7" name="Picture 6">
            <a:extLst>
              <a:ext uri="{FF2B5EF4-FFF2-40B4-BE49-F238E27FC236}">
                <a16:creationId xmlns:a16="http://schemas.microsoft.com/office/drawing/2014/main" id="{50544907-61E6-18A7-0213-7C009FEC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628067" y="967456"/>
            <a:ext cx="3155324" cy="2434109"/>
          </a:xfrm>
          <a:prstGeom prst="rect">
            <a:avLst/>
          </a:prstGeom>
        </p:spPr>
      </p:pic>
      <p:sp>
        <p:nvSpPr>
          <p:cNvPr id="8" name="Rectangle 7">
            <a:extLst>
              <a:ext uri="{FF2B5EF4-FFF2-40B4-BE49-F238E27FC236}">
                <a16:creationId xmlns:a16="http://schemas.microsoft.com/office/drawing/2014/main" id="{804CB849-D6DD-DAF8-A31C-436CFCD4524D}"/>
              </a:ext>
            </a:extLst>
          </p:cNvPr>
          <p:cNvSpPr/>
          <p:nvPr/>
        </p:nvSpPr>
        <p:spPr>
          <a:xfrm>
            <a:off x="629856" y="3444328"/>
            <a:ext cx="3943351" cy="252677"/>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CAD Design</a:t>
            </a:r>
          </a:p>
        </p:txBody>
      </p:sp>
      <p:sp>
        <p:nvSpPr>
          <p:cNvPr id="9" name="Rectangle 8">
            <a:extLst>
              <a:ext uri="{FF2B5EF4-FFF2-40B4-BE49-F238E27FC236}">
                <a16:creationId xmlns:a16="http://schemas.microsoft.com/office/drawing/2014/main" id="{42102E79-66AD-B433-06E8-9BF939E0D763}"/>
              </a:ext>
            </a:extLst>
          </p:cNvPr>
          <p:cNvSpPr/>
          <p:nvPr/>
        </p:nvSpPr>
        <p:spPr>
          <a:xfrm>
            <a:off x="6310647" y="3390362"/>
            <a:ext cx="1790163" cy="25267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Etching Process</a:t>
            </a:r>
          </a:p>
        </p:txBody>
      </p:sp>
      <p:pic>
        <p:nvPicPr>
          <p:cNvPr id="11" name="Picture 10">
            <a:extLst>
              <a:ext uri="{FF2B5EF4-FFF2-40B4-BE49-F238E27FC236}">
                <a16:creationId xmlns:a16="http://schemas.microsoft.com/office/drawing/2014/main" id="{75A12C10-51DC-78FE-C6E7-DE4C9A1F456C}"/>
              </a:ext>
            </a:extLst>
          </p:cNvPr>
          <p:cNvPicPr>
            <a:picLocks noChangeAspect="1"/>
          </p:cNvPicPr>
          <p:nvPr/>
        </p:nvPicPr>
        <p:blipFill rotWithShape="1">
          <a:blip r:embed="rId4">
            <a:extLst>
              <a:ext uri="{28A0092B-C50C-407E-A947-70E740481C1C}">
                <a14:useLocalDpi xmlns:a14="http://schemas.microsoft.com/office/drawing/2010/main" val="0"/>
              </a:ext>
            </a:extLst>
          </a:blip>
          <a:srcRect l="3944" t="21617" r="5775" b="13145"/>
          <a:stretch/>
        </p:blipFill>
        <p:spPr>
          <a:xfrm>
            <a:off x="5203066" y="4365935"/>
            <a:ext cx="3837904" cy="1884935"/>
          </a:xfrm>
          <a:prstGeom prst="rect">
            <a:avLst/>
          </a:prstGeom>
        </p:spPr>
      </p:pic>
      <p:pic>
        <p:nvPicPr>
          <p:cNvPr id="13" name="Picture 12">
            <a:extLst>
              <a:ext uri="{FF2B5EF4-FFF2-40B4-BE49-F238E27FC236}">
                <a16:creationId xmlns:a16="http://schemas.microsoft.com/office/drawing/2014/main" id="{21C19D28-572C-4D77-49ED-0D9C716A4BA8}"/>
              </a:ext>
            </a:extLst>
          </p:cNvPr>
          <p:cNvPicPr>
            <a:picLocks noChangeAspect="1"/>
          </p:cNvPicPr>
          <p:nvPr/>
        </p:nvPicPr>
        <p:blipFill rotWithShape="1">
          <a:blip r:embed="rId5">
            <a:extLst>
              <a:ext uri="{28A0092B-C50C-407E-A947-70E740481C1C}">
                <a14:useLocalDpi xmlns:a14="http://schemas.microsoft.com/office/drawing/2010/main" val="0"/>
              </a:ext>
            </a:extLst>
          </a:blip>
          <a:srcRect l="2254" t="24601" r="5774" b="20000"/>
          <a:stretch/>
        </p:blipFill>
        <p:spPr>
          <a:xfrm>
            <a:off x="103030" y="4256850"/>
            <a:ext cx="4687910" cy="2103107"/>
          </a:xfrm>
          <a:prstGeom prst="rect">
            <a:avLst/>
          </a:prstGeom>
        </p:spPr>
      </p:pic>
      <p:sp>
        <p:nvSpPr>
          <p:cNvPr id="14" name="Rectangle 13">
            <a:extLst>
              <a:ext uri="{FF2B5EF4-FFF2-40B4-BE49-F238E27FC236}">
                <a16:creationId xmlns:a16="http://schemas.microsoft.com/office/drawing/2014/main" id="{7BD80A5E-60FC-3523-4922-C0B854723954}"/>
              </a:ext>
            </a:extLst>
          </p:cNvPr>
          <p:cNvSpPr/>
          <p:nvPr/>
        </p:nvSpPr>
        <p:spPr>
          <a:xfrm>
            <a:off x="475309" y="6396911"/>
            <a:ext cx="3943351" cy="252677"/>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Final Product </a:t>
            </a:r>
          </a:p>
        </p:txBody>
      </p:sp>
      <p:sp>
        <p:nvSpPr>
          <p:cNvPr id="15" name="Rectangle 14">
            <a:extLst>
              <a:ext uri="{FF2B5EF4-FFF2-40B4-BE49-F238E27FC236}">
                <a16:creationId xmlns:a16="http://schemas.microsoft.com/office/drawing/2014/main" id="{3BB615FF-5CD2-4AEB-3E93-D9E094B0F485}"/>
              </a:ext>
            </a:extLst>
          </p:cNvPr>
          <p:cNvSpPr/>
          <p:nvPr/>
        </p:nvSpPr>
        <p:spPr>
          <a:xfrm>
            <a:off x="5336482" y="6344872"/>
            <a:ext cx="3571072" cy="252677"/>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Etched power board</a:t>
            </a:r>
          </a:p>
        </p:txBody>
      </p:sp>
      <p:cxnSp>
        <p:nvCxnSpPr>
          <p:cNvPr id="17" name="Straight Arrow Connector 16">
            <a:extLst>
              <a:ext uri="{FF2B5EF4-FFF2-40B4-BE49-F238E27FC236}">
                <a16:creationId xmlns:a16="http://schemas.microsoft.com/office/drawing/2014/main" id="{282E9D39-98E5-7F28-FA0A-DEA330ADC632}"/>
              </a:ext>
            </a:extLst>
          </p:cNvPr>
          <p:cNvCxnSpPr>
            <a:stCxn id="5" idx="3"/>
          </p:cNvCxnSpPr>
          <p:nvPr/>
        </p:nvCxnSpPr>
        <p:spPr>
          <a:xfrm flipV="1">
            <a:off x="5100034" y="2224055"/>
            <a:ext cx="528033"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FAFAD6D-CE1B-C4CD-2439-530BE82A2AB3}"/>
              </a:ext>
            </a:extLst>
          </p:cNvPr>
          <p:cNvCxnSpPr>
            <a:stCxn id="9" idx="2"/>
          </p:cNvCxnSpPr>
          <p:nvPr/>
        </p:nvCxnSpPr>
        <p:spPr>
          <a:xfrm flipH="1">
            <a:off x="7205728" y="3643039"/>
            <a:ext cx="1" cy="7228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222DCDE-9849-D807-1F33-BDF83E380BAD}"/>
              </a:ext>
            </a:extLst>
          </p:cNvPr>
          <p:cNvCxnSpPr>
            <a:stCxn id="11" idx="1"/>
            <a:endCxn id="13" idx="3"/>
          </p:cNvCxnSpPr>
          <p:nvPr/>
        </p:nvCxnSpPr>
        <p:spPr>
          <a:xfrm flipH="1">
            <a:off x="4790940" y="5308403"/>
            <a:ext cx="412126"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7938700-4AFA-F681-6321-07A41ADDD5ED}"/>
              </a:ext>
            </a:extLst>
          </p:cNvPr>
          <p:cNvSpPr>
            <a:spLocks noGrp="1"/>
          </p:cNvSpPr>
          <p:nvPr>
            <p:ph type="sldNum" sz="quarter" idx="12"/>
          </p:nvPr>
        </p:nvSpPr>
        <p:spPr>
          <a:xfrm>
            <a:off x="7072110" y="8990"/>
            <a:ext cx="2057400" cy="365125"/>
          </a:xfrm>
        </p:spPr>
        <p:txBody>
          <a:bodyPr/>
          <a:lstStyle/>
          <a:p>
            <a:fld id="{F29639B4-ED9C-4350-90D0-60ECFFF8AF3B}" type="slidenum">
              <a:rPr lang="en-US" sz="3600" b="1" smtClean="0">
                <a:solidFill>
                  <a:schemeClr val="tx1"/>
                </a:solidFill>
              </a:rPr>
              <a:t>4</a:t>
            </a:fld>
            <a:endParaRPr lang="en-US" sz="3600" b="1" dirty="0">
              <a:solidFill>
                <a:schemeClr val="tx1"/>
              </a:solidFill>
            </a:endParaRPr>
          </a:p>
        </p:txBody>
      </p:sp>
    </p:spTree>
    <p:extLst>
      <p:ext uri="{BB962C8B-B14F-4D97-AF65-F5344CB8AC3E}">
        <p14:creationId xmlns:p14="http://schemas.microsoft.com/office/powerpoint/2010/main" val="83782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97C0-7704-1C3A-9D79-41C7017F9A13}"/>
              </a:ext>
            </a:extLst>
          </p:cNvPr>
          <p:cNvSpPr>
            <a:spLocks noGrp="1"/>
          </p:cNvSpPr>
          <p:nvPr>
            <p:ph type="title"/>
          </p:nvPr>
        </p:nvSpPr>
        <p:spPr>
          <a:xfrm>
            <a:off x="628649" y="182562"/>
            <a:ext cx="7886700" cy="365125"/>
          </a:xfrm>
        </p:spPr>
        <p:txBody>
          <a:bodyPr>
            <a:normAutofit fontScale="90000"/>
          </a:bodyPr>
          <a:lstStyle/>
          <a:p>
            <a:r>
              <a:rPr lang="en-US" sz="2000" b="1" dirty="0">
                <a:latin typeface="Palatino Linotype" panose="02040502050505030304" pitchFamily="18" charset="0"/>
              </a:rPr>
              <a:t>Cont’d – Full Setup </a:t>
            </a:r>
            <a:endParaRPr lang="en-US" sz="2000" dirty="0">
              <a:latin typeface="Palatino Linotype" panose="02040502050505030304" pitchFamily="18" charset="0"/>
            </a:endParaRPr>
          </a:p>
        </p:txBody>
      </p:sp>
      <p:sp>
        <p:nvSpPr>
          <p:cNvPr id="6" name="Content Placeholder 5">
            <a:extLst>
              <a:ext uri="{FF2B5EF4-FFF2-40B4-BE49-F238E27FC236}">
                <a16:creationId xmlns:a16="http://schemas.microsoft.com/office/drawing/2014/main" id="{00948A9F-EDB5-FE37-5FD5-8290ABD09E73}"/>
              </a:ext>
            </a:extLst>
          </p:cNvPr>
          <p:cNvSpPr>
            <a:spLocks noGrp="1"/>
          </p:cNvSpPr>
          <p:nvPr>
            <p:ph idx="1"/>
          </p:nvPr>
        </p:nvSpPr>
        <p:spPr>
          <a:xfrm>
            <a:off x="146899" y="547687"/>
            <a:ext cx="8850201" cy="6213721"/>
          </a:xfrm>
        </p:spPr>
        <p:txBody>
          <a:bodyPr>
            <a:normAutofit/>
          </a:bodyPr>
          <a:lstStyle/>
          <a:p>
            <a:r>
              <a:rPr lang="en-US" sz="2000" dirty="0">
                <a:latin typeface="Palatino Linotype" panose="02040502050505030304" pitchFamily="18" charset="0"/>
              </a:rPr>
              <a:t>Full camera trap setup consisting of the sections mentioned</a:t>
            </a:r>
          </a:p>
          <a:p>
            <a:pPr marL="0" indent="0">
              <a:buNone/>
            </a:pPr>
            <a:r>
              <a:rPr lang="en-US" sz="2000" dirty="0">
                <a:latin typeface="Palatino Linotype" panose="02040502050505030304" pitchFamily="18" charset="0"/>
              </a:rPr>
              <a:t> </a:t>
            </a:r>
          </a:p>
        </p:txBody>
      </p:sp>
      <p:sp>
        <p:nvSpPr>
          <p:cNvPr id="3" name="Slide Number Placeholder 2">
            <a:extLst>
              <a:ext uri="{FF2B5EF4-FFF2-40B4-BE49-F238E27FC236}">
                <a16:creationId xmlns:a16="http://schemas.microsoft.com/office/drawing/2014/main" id="{98963E4D-2EA3-5251-47DD-A5C20FA4E811}"/>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5</a:t>
            </a:fld>
            <a:endParaRPr lang="en-US" sz="3600" b="1" dirty="0">
              <a:solidFill>
                <a:schemeClr val="tx1"/>
              </a:solidFill>
            </a:endParaRPr>
          </a:p>
        </p:txBody>
      </p:sp>
      <p:pic>
        <p:nvPicPr>
          <p:cNvPr id="5" name="Picture 4">
            <a:extLst>
              <a:ext uri="{FF2B5EF4-FFF2-40B4-BE49-F238E27FC236}">
                <a16:creationId xmlns:a16="http://schemas.microsoft.com/office/drawing/2014/main" id="{A80303AC-DFB0-D9DE-9B14-1987D2E83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130" y="901519"/>
            <a:ext cx="6619739" cy="5956481"/>
          </a:xfrm>
          <a:prstGeom prst="rect">
            <a:avLst/>
          </a:prstGeom>
        </p:spPr>
      </p:pic>
    </p:spTree>
    <p:extLst>
      <p:ext uri="{BB962C8B-B14F-4D97-AF65-F5344CB8AC3E}">
        <p14:creationId xmlns:p14="http://schemas.microsoft.com/office/powerpoint/2010/main" val="61620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7E93-E10B-C8CE-AAAD-2A649D1566FC}"/>
              </a:ext>
            </a:extLst>
          </p:cNvPr>
          <p:cNvSpPr>
            <a:spLocks noGrp="1"/>
          </p:cNvSpPr>
          <p:nvPr>
            <p:ph type="title"/>
          </p:nvPr>
        </p:nvSpPr>
        <p:spPr>
          <a:xfrm>
            <a:off x="628650" y="365127"/>
            <a:ext cx="7886700" cy="484880"/>
          </a:xfrm>
        </p:spPr>
        <p:txBody>
          <a:bodyPr>
            <a:normAutofit/>
          </a:bodyPr>
          <a:lstStyle/>
          <a:p>
            <a:r>
              <a:rPr lang="en-US" sz="2000" b="1" dirty="0">
                <a:latin typeface="Palatino Linotype" panose="02040502050505030304" pitchFamily="18" charset="0"/>
              </a:rPr>
              <a:t>Deployment-ready Setup. </a:t>
            </a:r>
            <a:endParaRPr lang="en-US" sz="2000" dirty="0"/>
          </a:p>
        </p:txBody>
      </p:sp>
      <p:sp>
        <p:nvSpPr>
          <p:cNvPr id="3" name="Content Placeholder 2">
            <a:extLst>
              <a:ext uri="{FF2B5EF4-FFF2-40B4-BE49-F238E27FC236}">
                <a16:creationId xmlns:a16="http://schemas.microsoft.com/office/drawing/2014/main" id="{FD4FE771-6F98-F1BD-1335-1A33AC5A303E}"/>
              </a:ext>
            </a:extLst>
          </p:cNvPr>
          <p:cNvSpPr>
            <a:spLocks noGrp="1"/>
          </p:cNvSpPr>
          <p:nvPr>
            <p:ph idx="1"/>
          </p:nvPr>
        </p:nvSpPr>
        <p:spPr>
          <a:xfrm>
            <a:off x="160985" y="1165538"/>
            <a:ext cx="8822029" cy="5692462"/>
          </a:xfrm>
        </p:spPr>
        <p:txBody>
          <a:bodyPr>
            <a:normAutofit/>
          </a:bodyPr>
          <a:lstStyle/>
          <a:p>
            <a:pPr marL="0" indent="0" algn="just">
              <a:buNone/>
            </a:pPr>
            <a:r>
              <a:rPr lang="en-US" sz="2000" dirty="0">
                <a:latin typeface="Palatino Linotype" panose="02040502050505030304" pitchFamily="18" charset="0"/>
              </a:rPr>
              <a:t>The setup shown on the previous slide was fitted into a plastic enclosure to make it ready for deployment. </a:t>
            </a:r>
          </a:p>
          <a:p>
            <a:pPr marL="0" indent="0" algn="just">
              <a:buNone/>
            </a:pPr>
            <a:endParaRPr lang="en-US" sz="2000" dirty="0">
              <a:latin typeface="Palatino Linotype" panose="02040502050505030304" pitchFamily="18" charset="0"/>
            </a:endParaRPr>
          </a:p>
        </p:txBody>
      </p:sp>
      <p:pic>
        <p:nvPicPr>
          <p:cNvPr id="5" name="Picture 4">
            <a:extLst>
              <a:ext uri="{FF2B5EF4-FFF2-40B4-BE49-F238E27FC236}">
                <a16:creationId xmlns:a16="http://schemas.microsoft.com/office/drawing/2014/main" id="{AAC41D26-D368-3D4F-67A4-2A8927CD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51" y="2060620"/>
            <a:ext cx="7134895" cy="4649273"/>
          </a:xfrm>
          <a:prstGeom prst="rect">
            <a:avLst/>
          </a:prstGeom>
        </p:spPr>
      </p:pic>
      <p:sp>
        <p:nvSpPr>
          <p:cNvPr id="4" name="Slide Number Placeholder 3">
            <a:extLst>
              <a:ext uri="{FF2B5EF4-FFF2-40B4-BE49-F238E27FC236}">
                <a16:creationId xmlns:a16="http://schemas.microsoft.com/office/drawing/2014/main" id="{5AD20210-3F87-FE28-8F0B-6AC01ACB66E8}"/>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6</a:t>
            </a:fld>
            <a:endParaRPr lang="en-US" sz="3600" b="1" dirty="0">
              <a:solidFill>
                <a:schemeClr val="tx1"/>
              </a:solidFill>
            </a:endParaRPr>
          </a:p>
        </p:txBody>
      </p:sp>
    </p:spTree>
    <p:extLst>
      <p:ext uri="{BB962C8B-B14F-4D97-AF65-F5344CB8AC3E}">
        <p14:creationId xmlns:p14="http://schemas.microsoft.com/office/powerpoint/2010/main" val="169014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775E-C915-B035-9F2A-5CEEECE88B2A}"/>
              </a:ext>
            </a:extLst>
          </p:cNvPr>
          <p:cNvSpPr>
            <a:spLocks noGrp="1"/>
          </p:cNvSpPr>
          <p:nvPr>
            <p:ph type="title"/>
          </p:nvPr>
        </p:nvSpPr>
        <p:spPr>
          <a:xfrm>
            <a:off x="628650" y="193184"/>
            <a:ext cx="7886700" cy="721216"/>
          </a:xfrm>
        </p:spPr>
        <p:txBody>
          <a:bodyPr>
            <a:normAutofit/>
          </a:bodyPr>
          <a:lstStyle/>
          <a:p>
            <a:pPr algn="ctr"/>
            <a:r>
              <a:rPr lang="en-US" b="1" dirty="0">
                <a:solidFill>
                  <a:schemeClr val="accent6"/>
                </a:solidFill>
                <a:latin typeface="Palatino Linotype" panose="02040502050505030304" pitchFamily="18" charset="0"/>
              </a:rPr>
              <a:t>Deployment </a:t>
            </a:r>
          </a:p>
        </p:txBody>
      </p:sp>
      <p:sp>
        <p:nvSpPr>
          <p:cNvPr id="3" name="Content Placeholder 2">
            <a:extLst>
              <a:ext uri="{FF2B5EF4-FFF2-40B4-BE49-F238E27FC236}">
                <a16:creationId xmlns:a16="http://schemas.microsoft.com/office/drawing/2014/main" id="{63A13B3E-0C5D-179F-AAD7-6AB0A99A3B22}"/>
              </a:ext>
            </a:extLst>
          </p:cNvPr>
          <p:cNvSpPr>
            <a:spLocks noGrp="1"/>
          </p:cNvSpPr>
          <p:nvPr>
            <p:ph idx="1"/>
          </p:nvPr>
        </p:nvSpPr>
        <p:spPr>
          <a:xfrm>
            <a:off x="399245" y="1004552"/>
            <a:ext cx="8319752" cy="5660264"/>
          </a:xfrm>
        </p:spPr>
        <p:txBody>
          <a:bodyPr>
            <a:normAutofit/>
          </a:bodyPr>
          <a:lstStyle/>
          <a:p>
            <a:r>
              <a:rPr lang="en-US" sz="2000" dirty="0">
                <a:latin typeface="Palatino Linotype" panose="02040502050505030304" pitchFamily="18" charset="0"/>
              </a:rPr>
              <a:t>Setups in the field.  Three deployed camera traps.</a:t>
            </a:r>
          </a:p>
          <a:p>
            <a:endParaRPr lang="en-US" sz="2000" dirty="0">
              <a:latin typeface="Palatino Linotype" panose="02040502050505030304" pitchFamily="18" charset="0"/>
            </a:endParaRPr>
          </a:p>
        </p:txBody>
      </p:sp>
      <p:pic>
        <p:nvPicPr>
          <p:cNvPr id="5" name="Picture 4">
            <a:extLst>
              <a:ext uri="{FF2B5EF4-FFF2-40B4-BE49-F238E27FC236}">
                <a16:creationId xmlns:a16="http://schemas.microsoft.com/office/drawing/2014/main" id="{19BB9490-E910-537D-3202-FF1C4D5D9E8B}"/>
              </a:ext>
            </a:extLst>
          </p:cNvPr>
          <p:cNvPicPr>
            <a:picLocks noChangeAspect="1"/>
          </p:cNvPicPr>
          <p:nvPr/>
        </p:nvPicPr>
        <p:blipFill rotWithShape="1">
          <a:blip r:embed="rId2">
            <a:extLst>
              <a:ext uri="{28A0092B-C50C-407E-A947-70E740481C1C}">
                <a14:useLocalDpi xmlns:a14="http://schemas.microsoft.com/office/drawing/2010/main" val="0"/>
              </a:ext>
            </a:extLst>
          </a:blip>
          <a:srcRect l="2643"/>
          <a:stretch/>
        </p:blipFill>
        <p:spPr>
          <a:xfrm>
            <a:off x="940158" y="1487505"/>
            <a:ext cx="3428195" cy="5177311"/>
          </a:xfrm>
          <a:prstGeom prst="rect">
            <a:avLst/>
          </a:prstGeom>
        </p:spPr>
      </p:pic>
      <p:pic>
        <p:nvPicPr>
          <p:cNvPr id="7" name="Picture 6">
            <a:extLst>
              <a:ext uri="{FF2B5EF4-FFF2-40B4-BE49-F238E27FC236}">
                <a16:creationId xmlns:a16="http://schemas.microsoft.com/office/drawing/2014/main" id="{757090DD-CCF7-B7AA-578D-0F01655FC07D}"/>
              </a:ext>
            </a:extLst>
          </p:cNvPr>
          <p:cNvPicPr>
            <a:picLocks noChangeAspect="1"/>
          </p:cNvPicPr>
          <p:nvPr/>
        </p:nvPicPr>
        <p:blipFill rotWithShape="1">
          <a:blip r:embed="rId3">
            <a:extLst>
              <a:ext uri="{28A0092B-C50C-407E-A947-70E740481C1C}">
                <a14:useLocalDpi xmlns:a14="http://schemas.microsoft.com/office/drawing/2010/main" val="0"/>
              </a:ext>
            </a:extLst>
          </a:blip>
          <a:srcRect l="10328" t="25462" r="31455" b="25462"/>
          <a:stretch/>
        </p:blipFill>
        <p:spPr>
          <a:xfrm rot="5400000">
            <a:off x="4452468" y="2710602"/>
            <a:ext cx="4581658" cy="2921090"/>
          </a:xfrm>
          <a:prstGeom prst="rect">
            <a:avLst/>
          </a:prstGeom>
        </p:spPr>
      </p:pic>
      <p:sp>
        <p:nvSpPr>
          <p:cNvPr id="4" name="Slide Number Placeholder 3">
            <a:extLst>
              <a:ext uri="{FF2B5EF4-FFF2-40B4-BE49-F238E27FC236}">
                <a16:creationId xmlns:a16="http://schemas.microsoft.com/office/drawing/2014/main" id="{F2E17DA8-5A2D-FF2A-F780-17DA182B12FC}"/>
              </a:ext>
            </a:extLst>
          </p:cNvPr>
          <p:cNvSpPr>
            <a:spLocks noGrp="1"/>
          </p:cNvSpPr>
          <p:nvPr>
            <p:ph type="sldNum" sz="quarter" idx="12"/>
          </p:nvPr>
        </p:nvSpPr>
        <p:spPr>
          <a:xfrm>
            <a:off x="7086600" y="10621"/>
            <a:ext cx="2057400" cy="365125"/>
          </a:xfrm>
        </p:spPr>
        <p:txBody>
          <a:bodyPr/>
          <a:lstStyle/>
          <a:p>
            <a:fld id="{F29639B4-ED9C-4350-90D0-60ECFFF8AF3B}" type="slidenum">
              <a:rPr lang="en-US" sz="3600" b="1" smtClean="0">
                <a:solidFill>
                  <a:schemeClr val="tx1"/>
                </a:solidFill>
              </a:rPr>
              <a:t>7</a:t>
            </a:fld>
            <a:endParaRPr lang="en-US" sz="3600" b="1" dirty="0">
              <a:solidFill>
                <a:schemeClr val="tx1"/>
              </a:solidFill>
            </a:endParaRPr>
          </a:p>
        </p:txBody>
      </p:sp>
    </p:spTree>
    <p:extLst>
      <p:ext uri="{BB962C8B-B14F-4D97-AF65-F5344CB8AC3E}">
        <p14:creationId xmlns:p14="http://schemas.microsoft.com/office/powerpoint/2010/main" val="165915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73E0D-B277-AB7C-9F0D-1D98C75DCBDF}"/>
              </a:ext>
            </a:extLst>
          </p:cNvPr>
          <p:cNvSpPr>
            <a:spLocks noGrp="1"/>
          </p:cNvSpPr>
          <p:nvPr>
            <p:ph type="title"/>
          </p:nvPr>
        </p:nvSpPr>
        <p:spPr>
          <a:xfrm>
            <a:off x="628650" y="0"/>
            <a:ext cx="7886700" cy="321971"/>
          </a:xfrm>
        </p:spPr>
        <p:txBody>
          <a:bodyPr>
            <a:normAutofit fontScale="90000"/>
          </a:bodyPr>
          <a:lstStyle/>
          <a:p>
            <a:r>
              <a:rPr lang="en-US" sz="2000" b="1" dirty="0">
                <a:latin typeface="Palatino Linotype" panose="02040502050505030304" pitchFamily="18" charset="0"/>
              </a:rPr>
              <a:t>Deployment Location </a:t>
            </a:r>
          </a:p>
        </p:txBody>
      </p:sp>
      <p:pic>
        <p:nvPicPr>
          <p:cNvPr id="8" name="Picture 7">
            <a:extLst>
              <a:ext uri="{FF2B5EF4-FFF2-40B4-BE49-F238E27FC236}">
                <a16:creationId xmlns:a16="http://schemas.microsoft.com/office/drawing/2014/main" id="{6DEAA637-1841-624E-3AFA-BC19FF892C97}"/>
              </a:ext>
            </a:extLst>
          </p:cNvPr>
          <p:cNvPicPr/>
          <p:nvPr/>
        </p:nvPicPr>
        <p:blipFill>
          <a:blip r:embed="rId2"/>
          <a:stretch>
            <a:fillRect/>
          </a:stretch>
        </p:blipFill>
        <p:spPr>
          <a:xfrm>
            <a:off x="74053" y="365125"/>
            <a:ext cx="8995893" cy="6396284"/>
          </a:xfrm>
          <a:prstGeom prst="rect">
            <a:avLst/>
          </a:prstGeom>
        </p:spPr>
      </p:pic>
      <p:sp>
        <p:nvSpPr>
          <p:cNvPr id="3" name="Slide Number Placeholder 2">
            <a:extLst>
              <a:ext uri="{FF2B5EF4-FFF2-40B4-BE49-F238E27FC236}">
                <a16:creationId xmlns:a16="http://schemas.microsoft.com/office/drawing/2014/main" id="{5C3F2656-B133-020D-82F3-488D5D88AF07}"/>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8</a:t>
            </a:fld>
            <a:endParaRPr lang="en-US" sz="3600" b="1" dirty="0">
              <a:solidFill>
                <a:schemeClr val="tx1"/>
              </a:solidFill>
            </a:endParaRPr>
          </a:p>
        </p:txBody>
      </p:sp>
    </p:spTree>
    <p:extLst>
      <p:ext uri="{BB962C8B-B14F-4D97-AF65-F5344CB8AC3E}">
        <p14:creationId xmlns:p14="http://schemas.microsoft.com/office/powerpoint/2010/main" val="3378641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F387-86D8-D6DC-55BD-68BEF6398584}"/>
              </a:ext>
            </a:extLst>
          </p:cNvPr>
          <p:cNvSpPr>
            <a:spLocks noGrp="1"/>
          </p:cNvSpPr>
          <p:nvPr>
            <p:ph type="title"/>
          </p:nvPr>
        </p:nvSpPr>
        <p:spPr>
          <a:xfrm>
            <a:off x="622209" y="231820"/>
            <a:ext cx="7886700" cy="746974"/>
          </a:xfrm>
        </p:spPr>
        <p:txBody>
          <a:bodyPr/>
          <a:lstStyle/>
          <a:p>
            <a:pPr algn="ctr"/>
            <a:r>
              <a:rPr lang="en-US" b="1" dirty="0">
                <a:solidFill>
                  <a:schemeClr val="accent6"/>
                </a:solidFill>
                <a:latin typeface="Palatino Linotype" panose="02040502050505030304" pitchFamily="18" charset="0"/>
              </a:rPr>
              <a:t>DSAIL Porini dataset</a:t>
            </a:r>
          </a:p>
        </p:txBody>
      </p:sp>
      <p:sp>
        <p:nvSpPr>
          <p:cNvPr id="3" name="Content Placeholder 2">
            <a:extLst>
              <a:ext uri="{FF2B5EF4-FFF2-40B4-BE49-F238E27FC236}">
                <a16:creationId xmlns:a16="http://schemas.microsoft.com/office/drawing/2014/main" id="{AB769573-9039-BB20-ED76-9FDA35A50B52}"/>
              </a:ext>
            </a:extLst>
          </p:cNvPr>
          <p:cNvSpPr>
            <a:spLocks noGrp="1"/>
          </p:cNvSpPr>
          <p:nvPr>
            <p:ph idx="1"/>
          </p:nvPr>
        </p:nvSpPr>
        <p:spPr>
          <a:xfrm>
            <a:off x="90151" y="850006"/>
            <a:ext cx="8950817" cy="5884929"/>
          </a:xfrm>
        </p:spPr>
        <p:txBody>
          <a:bodyPr/>
          <a:lstStyle/>
          <a:p>
            <a:pPr marL="344844" indent="-342900" algn="just">
              <a:lnSpc>
                <a:spcPct val="100000"/>
              </a:lnSpc>
              <a:buFont typeface="Arial" panose="020B0604020202020204" pitchFamily="34" charset="0"/>
              <a:buChar char="•"/>
            </a:pPr>
            <a:r>
              <a:rPr lang="en-US" sz="2000" dirty="0">
                <a:latin typeface="Palatino Linotype" panose="02040502050505030304" pitchFamily="18" charset="0"/>
                <a:cs typeface="Calibri" panose="020F0502020204030204"/>
              </a:rPr>
              <a:t>From the 4 camera traps deployed we have about </a:t>
            </a:r>
            <a:r>
              <a:rPr lang="en-US" sz="1800" dirty="0">
                <a:latin typeface="Palatino Linotype" panose="02040502050505030304" pitchFamily="18" charset="0"/>
                <a:cs typeface="Calibri" panose="020F0502020204030204"/>
              </a:rPr>
              <a:t>8524</a:t>
            </a:r>
            <a:r>
              <a:rPr lang="en-US" sz="2000" dirty="0">
                <a:latin typeface="Palatino Linotype" panose="02040502050505030304" pitchFamily="18" charset="0"/>
                <a:cs typeface="Calibri" panose="020F0502020204030204"/>
              </a:rPr>
              <a:t>  annotated images of animals. The dataset has 6 categories; impalas, warthogs, zebras, monkeys, waterbucks, bushbucks, tortoise.</a:t>
            </a:r>
          </a:p>
          <a:p>
            <a:pPr marL="344844" indent="-342900" algn="just">
              <a:lnSpc>
                <a:spcPct val="100000"/>
              </a:lnSpc>
              <a:buFont typeface="Arial" panose="020B0604020202020204" pitchFamily="34" charset="0"/>
              <a:buChar char="•"/>
            </a:pPr>
            <a:r>
              <a:rPr lang="en-US" sz="2000" dirty="0">
                <a:latin typeface="Palatino Linotype" panose="02040502050505030304" pitchFamily="18" charset="0"/>
                <a:cs typeface="Calibri" panose="020F0502020204030204"/>
              </a:rPr>
              <a:t>Deployed from  JUNE 2021 to December 2021 and we are back in the field.</a:t>
            </a:r>
          </a:p>
          <a:p>
            <a:pPr marL="344844" indent="-342900" algn="just">
              <a:lnSpc>
                <a:spcPct val="100000"/>
              </a:lnSpc>
              <a:buFont typeface="Arial" panose="020B0604020202020204" pitchFamily="34" charset="0"/>
              <a:buChar char="•"/>
            </a:pPr>
            <a:r>
              <a:rPr lang="en-US" sz="2000" dirty="0">
                <a:latin typeface="Palatino Linotype" panose="02040502050505030304" pitchFamily="18" charset="0"/>
                <a:cs typeface="Calibri" panose="020F0502020204030204"/>
              </a:rPr>
              <a:t>Annotation was done manually with help from the ranger at the conservancy. </a:t>
            </a:r>
          </a:p>
          <a:p>
            <a:pPr marL="344844" indent="-342900" algn="just">
              <a:lnSpc>
                <a:spcPct val="100000"/>
              </a:lnSpc>
              <a:buFont typeface="Arial" panose="020B0604020202020204" pitchFamily="34" charset="0"/>
              <a:buChar char="•"/>
            </a:pPr>
            <a:endParaRPr lang="en-US" sz="2000" dirty="0">
              <a:latin typeface="Palatino Linotype" panose="02040502050505030304" pitchFamily="18" charset="0"/>
              <a:cs typeface="Calibri" panose="020F0502020204030204"/>
            </a:endParaRPr>
          </a:p>
          <a:p>
            <a:endParaRPr lang="en-US" dirty="0"/>
          </a:p>
        </p:txBody>
      </p:sp>
      <p:pic>
        <p:nvPicPr>
          <p:cNvPr id="4" name="Picture 3">
            <a:extLst>
              <a:ext uri="{FF2B5EF4-FFF2-40B4-BE49-F238E27FC236}">
                <a16:creationId xmlns:a16="http://schemas.microsoft.com/office/drawing/2014/main" id="{F128887A-5040-0327-E1B0-0E603FD6827E}"/>
              </a:ext>
            </a:extLst>
          </p:cNvPr>
          <p:cNvPicPr>
            <a:picLocks noChangeAspect="1"/>
          </p:cNvPicPr>
          <p:nvPr/>
        </p:nvPicPr>
        <p:blipFill>
          <a:blip r:embed="rId2"/>
          <a:stretch>
            <a:fillRect/>
          </a:stretch>
        </p:blipFill>
        <p:spPr>
          <a:xfrm>
            <a:off x="890654" y="3142445"/>
            <a:ext cx="7362692" cy="3715555"/>
          </a:xfrm>
          <a:prstGeom prst="rect">
            <a:avLst/>
          </a:prstGeom>
        </p:spPr>
      </p:pic>
      <p:sp>
        <p:nvSpPr>
          <p:cNvPr id="5" name="Slide Number Placeholder 4">
            <a:extLst>
              <a:ext uri="{FF2B5EF4-FFF2-40B4-BE49-F238E27FC236}">
                <a16:creationId xmlns:a16="http://schemas.microsoft.com/office/drawing/2014/main" id="{C343A182-BB7A-D5EE-78E5-20781722FCE0}"/>
              </a:ext>
            </a:extLst>
          </p:cNvPr>
          <p:cNvSpPr>
            <a:spLocks noGrp="1"/>
          </p:cNvSpPr>
          <p:nvPr>
            <p:ph type="sldNum" sz="quarter" idx="12"/>
          </p:nvPr>
        </p:nvSpPr>
        <p:spPr>
          <a:xfrm>
            <a:off x="7086600" y="0"/>
            <a:ext cx="2057400" cy="365125"/>
          </a:xfrm>
        </p:spPr>
        <p:txBody>
          <a:bodyPr/>
          <a:lstStyle/>
          <a:p>
            <a:fld id="{F29639B4-ED9C-4350-90D0-60ECFFF8AF3B}" type="slidenum">
              <a:rPr lang="en-US" sz="3600" b="1" smtClean="0">
                <a:solidFill>
                  <a:schemeClr val="tx1"/>
                </a:solidFill>
              </a:rPr>
              <a:t>9</a:t>
            </a:fld>
            <a:endParaRPr lang="en-US" sz="3600" b="1" dirty="0">
              <a:solidFill>
                <a:schemeClr val="tx1"/>
              </a:solidFill>
            </a:endParaRPr>
          </a:p>
        </p:txBody>
      </p:sp>
    </p:spTree>
    <p:extLst>
      <p:ext uri="{BB962C8B-B14F-4D97-AF65-F5344CB8AC3E}">
        <p14:creationId xmlns:p14="http://schemas.microsoft.com/office/powerpoint/2010/main" val="12979740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TotalTime>
  <Words>575</Words>
  <Application>Microsoft Office PowerPoint</Application>
  <PresentationFormat>On-screen Show (4:3)</PresentationFormat>
  <Paragraphs>105</Paragraphs>
  <Slides>21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7" baseType="lpstr">
      <vt:lpstr>Arial</vt:lpstr>
      <vt:lpstr>Calibri</vt:lpstr>
      <vt:lpstr>Calibri Light</vt:lpstr>
      <vt:lpstr>Palatino Linotype</vt:lpstr>
      <vt:lpstr>Office Theme</vt:lpstr>
      <vt:lpstr>Acrobat Document</vt:lpstr>
      <vt:lpstr>DSAIL Camera Trap</vt:lpstr>
      <vt:lpstr>Realization </vt:lpstr>
      <vt:lpstr>Hardware Components Needed</vt:lpstr>
      <vt:lpstr>DSAIL Power Management Board – development steps</vt:lpstr>
      <vt:lpstr>Cont’d – Full Setup </vt:lpstr>
      <vt:lpstr>Deployment-ready Setup. </vt:lpstr>
      <vt:lpstr>Deployment </vt:lpstr>
      <vt:lpstr>Deployment Location </vt:lpstr>
      <vt:lpstr>DSAIL Porini dataset</vt:lpstr>
      <vt:lpstr>Other shots.. Bush buck</vt:lpstr>
      <vt:lpstr>Other shots.. Tortoise</vt:lpstr>
      <vt:lpstr>Other shots… Warthog</vt:lpstr>
      <vt:lpstr>Other shots… Impala</vt:lpstr>
      <vt:lpstr>Camera Trap Operation Window</vt:lpstr>
      <vt:lpstr>Deployment-Location Choice Influences  </vt:lpstr>
      <vt:lpstr>Power Analysis</vt:lpstr>
      <vt:lpstr> Monitoring Of Power Analysis Data- Battery Voltage</vt:lpstr>
      <vt:lpstr>Battery Voltage Trends</vt:lpstr>
      <vt:lpstr>Design Improvements </vt:lpstr>
      <vt:lpstr>END </vt:lpstr>
      <vt:lpstr>Up Next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DSAIL Camera Trap</dc:title>
  <dc:creator>user</dc:creator>
  <cp:lastModifiedBy>user</cp:lastModifiedBy>
  <cp:revision>22</cp:revision>
  <cp:lastPrinted>2022-11-13T14:29:22Z</cp:lastPrinted>
  <dcterms:created xsi:type="dcterms:W3CDTF">2022-11-12T09:38:58Z</dcterms:created>
  <dcterms:modified xsi:type="dcterms:W3CDTF">2022-11-14T21:04:48Z</dcterms:modified>
</cp:coreProperties>
</file>